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85" r:id="rId2"/>
    <p:sldId id="411" r:id="rId3"/>
    <p:sldId id="412" r:id="rId4"/>
    <p:sldId id="484" r:id="rId5"/>
    <p:sldId id="483" r:id="rId6"/>
    <p:sldId id="488" r:id="rId7"/>
    <p:sldId id="485" r:id="rId8"/>
    <p:sldId id="432" r:id="rId9"/>
    <p:sldId id="486" r:id="rId10"/>
    <p:sldId id="456" r:id="rId11"/>
    <p:sldId id="464" r:id="rId12"/>
    <p:sldId id="457" r:id="rId13"/>
    <p:sldId id="463" r:id="rId14"/>
    <p:sldId id="458" r:id="rId15"/>
    <p:sldId id="460" r:id="rId16"/>
    <p:sldId id="466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89" r:id="rId27"/>
    <p:sldId id="490" r:id="rId28"/>
    <p:sldId id="491" r:id="rId29"/>
    <p:sldId id="477" r:id="rId30"/>
    <p:sldId id="478" r:id="rId31"/>
    <p:sldId id="431" r:id="rId32"/>
    <p:sldId id="487" r:id="rId33"/>
    <p:sldId id="492" r:id="rId34"/>
    <p:sldId id="461" r:id="rId35"/>
    <p:sldId id="462" r:id="rId36"/>
    <p:sldId id="32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333333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333333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333333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333333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333333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rgbClr val="333333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rgbClr val="333333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rgbClr val="333333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rgbClr val="333333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78629" autoAdjust="0"/>
  </p:normalViewPr>
  <p:slideViewPr>
    <p:cSldViewPr>
      <p:cViewPr>
        <p:scale>
          <a:sx n="100" d="100"/>
          <a:sy n="100" d="100"/>
        </p:scale>
        <p:origin x="-214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70E3BC-37F3-4919-99F3-790068CCBF39}" type="datetimeFigureOut">
              <a:rPr lang="en-US"/>
              <a:pPr>
                <a:defRPr/>
              </a:pPr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C6D0FB-2EF8-43BC-AEDC-E20002288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853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361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924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73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182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12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993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052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596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812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892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43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445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355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51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424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910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997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594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445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90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469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85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992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731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938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795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518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0861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236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34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67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015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48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73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744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6D0FB-2EF8-43BC-AEDC-E2000228859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61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3889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8098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74638"/>
            <a:ext cx="186690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4483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2145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0555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00751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657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657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058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0842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9735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3988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1119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41911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4676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467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-838200" y="641191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mtClean="0">
                <a:latin typeface="HelveticaNeueLT Com 65 Md" pitchFamily="34" charset="0"/>
              </a:rPr>
              <a:t>                    Academic Publishing is Evolving…</a:t>
            </a:r>
            <a:endParaRPr lang="en-US" sz="2400" smtClean="0">
              <a:latin typeface="HelveticaNeueLT Com 65 Md" pitchFamily="34" charset="0"/>
            </a:endParaRPr>
          </a:p>
        </p:txBody>
      </p:sp>
      <p:pic>
        <p:nvPicPr>
          <p:cNvPr id="1029" name="Picture 12"/>
          <p:cNvPicPr>
            <a:picLocks noChangeAspect="1" noChangeArrowheads="1"/>
          </p:cNvPicPr>
          <p:nvPr/>
        </p:nvPicPr>
        <p:blipFill>
          <a:blip r:embed="rId13">
            <a:lum bright="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32525"/>
            <a:ext cx="15033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NeueLT Com 65 M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NeueLT Com 65 M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NeueLT Com 65 M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NeueLT Com 65 Md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NeueLT Com 65 Md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NeueLT Com 65 Md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NeueLT Com 65 Md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HelveticaNeueLT Com 65 Md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eerj.com/preprints/297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eerj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spect="1" noChangeArrowheads="1"/>
          </p:cNvSpPr>
          <p:nvPr>
            <p:ph type="subTitle" idx="4294967295"/>
          </p:nvPr>
        </p:nvSpPr>
        <p:spPr>
          <a:xfrm>
            <a:off x="1371600" y="609600"/>
            <a:ext cx="7772400" cy="39004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US" sz="4000" b="1" dirty="0" smtClean="0"/>
          </a:p>
          <a:p>
            <a:pPr marL="0" indent="0" algn="ctr">
              <a:buFontTx/>
              <a:buNone/>
              <a:defRPr/>
            </a:pPr>
            <a:r>
              <a:rPr lang="en-US" sz="2400" i="1" dirty="0" smtClean="0"/>
              <a:t>“Helping </a:t>
            </a:r>
            <a:r>
              <a:rPr lang="en-US" sz="2400" i="1" dirty="0"/>
              <a:t>the world </a:t>
            </a:r>
            <a:r>
              <a:rPr lang="en-US" sz="2400" i="1" dirty="0" smtClean="0"/>
              <a:t>efficiently</a:t>
            </a:r>
          </a:p>
          <a:p>
            <a:pPr marL="0" indent="0" algn="ctr">
              <a:buFontTx/>
              <a:buNone/>
              <a:defRPr/>
            </a:pPr>
            <a:r>
              <a:rPr lang="en-US" sz="2400" i="1" dirty="0" smtClean="0"/>
              <a:t>publish </a:t>
            </a:r>
            <a:r>
              <a:rPr lang="en-US" sz="2400" i="1" dirty="0"/>
              <a:t>its </a:t>
            </a:r>
            <a:r>
              <a:rPr lang="en-US" sz="2400" i="1" dirty="0" smtClean="0"/>
              <a:t>knowledge”</a:t>
            </a:r>
            <a:endParaRPr lang="en-US" sz="1800" i="1" dirty="0" smtClean="0"/>
          </a:p>
          <a:p>
            <a:pPr>
              <a:defRPr/>
            </a:pPr>
            <a:endParaRPr lang="en-US" sz="2000" b="1" dirty="0" smtClean="0"/>
          </a:p>
          <a:p>
            <a:pPr>
              <a:defRPr/>
            </a:pPr>
            <a:endParaRPr lang="en-US" sz="2000" b="1" dirty="0"/>
          </a:p>
          <a:p>
            <a:pPr marL="0" indent="0">
              <a:buFontTx/>
              <a:buNone/>
              <a:defRPr/>
            </a:pPr>
            <a:r>
              <a:rPr lang="en-US" sz="2200" dirty="0" smtClean="0"/>
              <a:t>  Pete Binfield</a:t>
            </a:r>
          </a:p>
          <a:p>
            <a:pPr marL="0" indent="0">
              <a:buFontTx/>
              <a:buNone/>
              <a:defRPr/>
            </a:pPr>
            <a:r>
              <a:rPr lang="en-US" sz="2200" dirty="0" smtClean="0"/>
              <a:t>  Co-Founder and Publisher</a:t>
            </a:r>
          </a:p>
          <a:p>
            <a:pPr marL="0" indent="0">
              <a:buFontTx/>
              <a:buNone/>
              <a:defRPr/>
            </a:pPr>
            <a:r>
              <a:rPr lang="en-US" sz="2200" dirty="0" smtClean="0"/>
              <a:t>  PeerJ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en-US" sz="1800" b="1" dirty="0" smtClean="0"/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en-US" sz="1800" b="1" dirty="0" smtClean="0"/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en-US" sz="1800" i="1" dirty="0" smtClean="0"/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en-US" sz="1800" i="1" dirty="0" smtClean="0"/>
              <a:t>     </a:t>
            </a:r>
            <a:r>
              <a:rPr lang="en-US" sz="1800" dirty="0" err="1" smtClean="0"/>
              <a:t>CRIStin</a:t>
            </a:r>
            <a:r>
              <a:rPr lang="en-US" sz="1800" dirty="0" smtClean="0"/>
              <a:t> Meeting, Norway</a:t>
            </a:r>
            <a:r>
              <a:rPr lang="en-US" sz="1000" i="1" dirty="0" smtClean="0"/>
              <a:t/>
            </a:r>
            <a:br>
              <a:rPr lang="en-US" sz="1000" i="1" dirty="0" smtClean="0"/>
            </a:br>
            <a:r>
              <a:rPr lang="en-US" sz="1000" i="1" dirty="0" smtClean="0"/>
              <a:t>        </a:t>
            </a:r>
            <a:r>
              <a:rPr lang="en-US" sz="1800" i="1" dirty="0" smtClean="0"/>
              <a:t>04/28/2014</a:t>
            </a:r>
            <a:endParaRPr lang="en-US" sz="1800" i="1" dirty="0"/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en-US" sz="1800" b="1" dirty="0" smtClean="0"/>
          </a:p>
        </p:txBody>
      </p:sp>
      <p:sp>
        <p:nvSpPr>
          <p:cNvPr id="30724" name="AutoShape 8"/>
          <p:cNvSpPr>
            <a:spLocks noChangeAspect="1" noChangeArrowheads="1"/>
          </p:cNvSpPr>
          <p:nvPr/>
        </p:nvSpPr>
        <p:spPr bwMode="auto">
          <a:xfrm>
            <a:off x="5835650" y="3429000"/>
            <a:ext cx="27749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200" dirty="0">
              <a:latin typeface="HelveticaNeueLT Com 65 Md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dirty="0">
                <a:latin typeface="+mn-lt"/>
                <a:cs typeface="+mn-cs"/>
              </a:rPr>
              <a:t>@</a:t>
            </a:r>
            <a:r>
              <a:rPr lang="en-US" sz="2200" dirty="0" err="1">
                <a:latin typeface="+mn-lt"/>
                <a:cs typeface="+mn-cs"/>
              </a:rPr>
              <a:t>ThePeerJ</a:t>
            </a:r>
            <a:endParaRPr lang="en-US" sz="2200" dirty="0">
              <a:latin typeface="+mn-lt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dirty="0">
                <a:latin typeface="+mn-lt"/>
                <a:cs typeface="+mn-cs"/>
              </a:rPr>
              <a:t>https://peerj.com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sp>
        <p:nvSpPr>
          <p:cNvPr id="30725" name="AutoShape 8"/>
          <p:cNvSpPr>
            <a:spLocks noChangeAspect="1" noChangeArrowheads="1"/>
          </p:cNvSpPr>
          <p:nvPr/>
        </p:nvSpPr>
        <p:spPr bwMode="auto">
          <a:xfrm>
            <a:off x="5715000" y="2438400"/>
            <a:ext cx="29718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200" dirty="0">
              <a:latin typeface="HelveticaNeueLT Com 65 Md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dirty="0">
                <a:latin typeface="+mn-lt"/>
                <a:cs typeface="+mn-cs"/>
              </a:rPr>
              <a:t>@</a:t>
            </a:r>
            <a:r>
              <a:rPr lang="en-US" sz="2200" dirty="0" err="1">
                <a:latin typeface="+mn-lt"/>
                <a:cs typeface="+mn-cs"/>
              </a:rPr>
              <a:t>p_binfield</a:t>
            </a:r>
            <a:endParaRPr lang="en-US" sz="2200" dirty="0">
              <a:latin typeface="+mn-lt"/>
              <a:cs typeface="+mn-cs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200" dirty="0">
                <a:latin typeface="+mn-lt"/>
                <a:cs typeface="+mn-cs"/>
              </a:rPr>
              <a:t>pete@peerj.com</a:t>
            </a:r>
          </a:p>
        </p:txBody>
      </p:sp>
      <p:pic>
        <p:nvPicPr>
          <p:cNvPr id="5" name="Picture 7" descr="peerJ_logo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152400"/>
            <a:ext cx="26908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76200"/>
            <a:ext cx="7467600" cy="1096963"/>
          </a:xfrm>
        </p:spPr>
        <p:txBody>
          <a:bodyPr/>
          <a:lstStyle/>
          <a:p>
            <a:r>
              <a:rPr lang="en-US" altLang="en-US" smtClean="0">
                <a:solidFill>
                  <a:srgbClr val="404040"/>
                </a:solidFill>
              </a:rPr>
              <a:t>Interesting Features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838200"/>
            <a:ext cx="74676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PeerJ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an entirely new Open Access business model</a:t>
            </a:r>
            <a:b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</a:b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a broad based journal in the biological and medical sciences, judging submissions based only on technical and scientific validity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fully peer reviewed, with rapid review process handled by a (very) large editorial board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encouraging of ‘Open Peer Review’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Q&amp;A / Feedback / reputation system</a:t>
            </a:r>
            <a:endParaRPr lang="en-US" altLang="en-US" sz="17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PeerJ </a:t>
            </a:r>
            <a:r>
              <a:rPr lang="en-US" altLang="en-US" sz="17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PrePrints</a:t>
            </a:r>
            <a:endParaRPr lang="en-US" altLang="en-US" sz="17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a preprint server for the biological and medical sciences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versioning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closely integrated with the journal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Q&amp;A / Feedback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= New Features and Functionality Enabled by the Membership Model…</a:t>
            </a:r>
            <a:endParaRPr lang="en-US" altLang="en-US" sz="17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39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32" y="2417368"/>
            <a:ext cx="4264068" cy="17736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17367"/>
            <a:ext cx="4419600" cy="17378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32" y="363477"/>
            <a:ext cx="4340268" cy="16995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3477"/>
            <a:ext cx="4419600" cy="16562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62474"/>
            <a:ext cx="4762500" cy="16097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31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76200"/>
            <a:ext cx="7467600" cy="1096963"/>
          </a:xfrm>
        </p:spPr>
        <p:txBody>
          <a:bodyPr/>
          <a:lstStyle/>
          <a:p>
            <a:r>
              <a:rPr lang="en-US" altLang="en-US" smtClean="0">
                <a:solidFill>
                  <a:srgbClr val="404040"/>
                </a:solidFill>
              </a:rPr>
              <a:t>Interesting Features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838200"/>
            <a:ext cx="74676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PeerJ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an entirely new Open Access business model</a:t>
            </a:r>
            <a:b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</a:b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a broad based journal in the biological and medical sciences, judging submissions based only on technical and scientific validity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fully peer reviewed, with rapid review process handled by a (very) large editorial board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encouraging of ‘Open Peer Review’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Q&amp;A / Feedback / reputation system</a:t>
            </a:r>
            <a:endParaRPr lang="en-US" altLang="en-US" sz="1700" dirty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PeerJ </a:t>
            </a:r>
            <a:r>
              <a:rPr lang="en-US" altLang="en-US" sz="17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PrePrints</a:t>
            </a:r>
            <a:endParaRPr lang="en-US" altLang="en-US" sz="17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a preprint server for the biological and medical sciences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versioning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closely integrated with the journal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Q&amp;A / Feedback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= New Features and Functionality Enabled by the Membership Model…</a:t>
            </a:r>
            <a:endParaRPr lang="en-US" altLang="en-US" sz="17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34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"/>
            <a:ext cx="8001000" cy="65681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9158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76200"/>
            <a:ext cx="7467600" cy="1096963"/>
          </a:xfrm>
        </p:spPr>
        <p:txBody>
          <a:bodyPr/>
          <a:lstStyle/>
          <a:p>
            <a:r>
              <a:rPr lang="en-US" altLang="en-US" smtClean="0">
                <a:solidFill>
                  <a:srgbClr val="404040"/>
                </a:solidFill>
              </a:rPr>
              <a:t>Interesting Features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838200"/>
            <a:ext cx="74676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PeerJ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an entirely new Open Access business model</a:t>
            </a:r>
            <a:b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</a:b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a broad based journal in the biological and medical sciences, judging submissions based only on technical and scientific validity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fully peer reviewed, with rapid review process handled by a (very) large editorial board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encouraging of ‘Open Peer Review’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Q&amp;A / Feedback / reputation system</a:t>
            </a:r>
            <a:endParaRPr lang="en-US" altLang="en-US" sz="1700" dirty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tx1"/>
                </a:solidFill>
                <a:latin typeface="Arial" pitchFamily="34" charset="0"/>
                <a:cs typeface="Arial Bold" pitchFamily="34" charset="0"/>
              </a:rPr>
              <a:t>PeerJ </a:t>
            </a:r>
            <a:r>
              <a:rPr lang="en-US" altLang="en-US" sz="1700" b="1" i="1" dirty="0" err="1" smtClean="0">
                <a:solidFill>
                  <a:schemeClr val="tx1"/>
                </a:solidFill>
                <a:latin typeface="Arial" pitchFamily="34" charset="0"/>
                <a:cs typeface="Arial Bold" pitchFamily="34" charset="0"/>
              </a:rPr>
              <a:t>PrePrints</a:t>
            </a:r>
            <a:endParaRPr lang="en-US" altLang="en-US" sz="1700" b="1" i="1" dirty="0" smtClean="0">
              <a:solidFill>
                <a:schemeClr val="tx1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tx1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tx1"/>
                </a:solidFill>
                <a:latin typeface="Arial" pitchFamily="34" charset="0"/>
                <a:cs typeface="Arial Bold" pitchFamily="34" charset="0"/>
              </a:rPr>
              <a:t>a preprint server for the biological and medical sciences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versioning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closely integrated with the journal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Q&amp;A / Feedback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= New Features and Functionality Enabled by the Membership Model…</a:t>
            </a:r>
            <a:endParaRPr lang="en-US" altLang="en-US" sz="17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13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76200"/>
            <a:ext cx="7467600" cy="1096963"/>
          </a:xfrm>
        </p:spPr>
        <p:txBody>
          <a:bodyPr/>
          <a:lstStyle/>
          <a:p>
            <a:r>
              <a:rPr lang="en-US" altLang="en-US" smtClean="0">
                <a:solidFill>
                  <a:srgbClr val="404040"/>
                </a:solidFill>
              </a:rPr>
              <a:t>Interesting Features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838200"/>
            <a:ext cx="74676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PeerJ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an entirely new Open Access business model</a:t>
            </a:r>
            <a:b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</a:b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a broad based journal in the biological and medical sciences, judging submissions based only on technical and scientific validity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fully peer reviewed, with rapid review process handled by a (very) large editorial board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encouraging of ‘Open Peer Review’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Q&amp;A / Feedback / reputation system</a:t>
            </a:r>
            <a:endParaRPr lang="en-US" altLang="en-US" sz="1700" dirty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PeerJ </a:t>
            </a:r>
            <a:r>
              <a:rPr lang="en-US" altLang="en-US" sz="17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PrePrints</a:t>
            </a:r>
            <a:endParaRPr lang="en-US" altLang="en-US" sz="17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a preprint server for the biological and medical sciences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versioning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closely integrated with the journal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Q&amp;A / Feedback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= New Features and Functionality Enabled by the Membership Model…</a:t>
            </a:r>
            <a:endParaRPr lang="en-US" altLang="en-US" sz="17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23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105196" cy="575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843" name="Oval 1"/>
          <p:cNvSpPr>
            <a:spLocks noChangeArrowheads="1"/>
          </p:cNvSpPr>
          <p:nvPr/>
        </p:nvSpPr>
        <p:spPr bwMode="auto">
          <a:xfrm>
            <a:off x="2438400" y="1219200"/>
            <a:ext cx="3962400" cy="5334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4" name="Oval 3"/>
          <p:cNvSpPr>
            <a:spLocks noChangeArrowheads="1"/>
          </p:cNvSpPr>
          <p:nvPr/>
        </p:nvSpPr>
        <p:spPr bwMode="auto">
          <a:xfrm>
            <a:off x="190500" y="2876550"/>
            <a:ext cx="1828800" cy="8382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451600"/>
            <a:ext cx="7543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50" dirty="0">
                <a:hlinkClick r:id="rId4"/>
              </a:rPr>
              <a:t>https://</a:t>
            </a:r>
            <a:r>
              <a:rPr lang="en-US" sz="1050" dirty="0" smtClean="0">
                <a:hlinkClick r:id="rId4"/>
              </a:rPr>
              <a:t>peerj.com/preprints/297/</a:t>
            </a:r>
            <a:r>
              <a:rPr lang="en-US" sz="1050" dirty="0" smtClean="0"/>
              <a:t>  </a:t>
            </a:r>
            <a:endParaRPr lang="en-US" sz="1050" dirty="0"/>
          </a:p>
        </p:txBody>
      </p:sp>
      <p:sp>
        <p:nvSpPr>
          <p:cNvPr id="35846" name="Oval 1"/>
          <p:cNvSpPr>
            <a:spLocks noChangeArrowheads="1"/>
          </p:cNvSpPr>
          <p:nvPr/>
        </p:nvSpPr>
        <p:spPr bwMode="auto">
          <a:xfrm>
            <a:off x="2590800" y="838200"/>
            <a:ext cx="3581400" cy="3810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89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76200"/>
            <a:ext cx="7467600" cy="1096963"/>
          </a:xfrm>
        </p:spPr>
        <p:txBody>
          <a:bodyPr/>
          <a:lstStyle/>
          <a:p>
            <a:r>
              <a:rPr lang="en-US" altLang="en-US" smtClean="0">
                <a:solidFill>
                  <a:srgbClr val="404040"/>
                </a:solidFill>
              </a:rPr>
              <a:t>Interesting Features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838200"/>
            <a:ext cx="74676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rgbClr val="3366FF"/>
                </a:solidFill>
                <a:latin typeface="Arial" pitchFamily="34" charset="0"/>
                <a:cs typeface="Arial Bold" pitchFamily="34" charset="0"/>
              </a:rPr>
              <a:t>PeerJ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an entirely new Open Access business model</a:t>
            </a:r>
            <a:b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</a:b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a broad based journal in the biological and medical sciences, judging submissions based only on technical and scientific validity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fully peer reviewed, with rapid review process handled by a (very) large editorial board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encouraging of ‘Open Peer Review’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Q&amp;A / Feedback / reputation system</a:t>
            </a:r>
            <a:endParaRPr lang="en-US" altLang="en-US" sz="1700" dirty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rgbClr val="3366FF"/>
                </a:solidFill>
                <a:latin typeface="Arial" pitchFamily="34" charset="0"/>
                <a:cs typeface="Arial Bold" pitchFamily="34" charset="0"/>
              </a:rPr>
              <a:t>PeerJ </a:t>
            </a:r>
            <a:r>
              <a:rPr lang="en-US" altLang="en-US" sz="1700" b="1" i="1" dirty="0" err="1" smtClean="0">
                <a:solidFill>
                  <a:srgbClr val="3366FF"/>
                </a:solidFill>
                <a:latin typeface="Arial" pitchFamily="34" charset="0"/>
                <a:cs typeface="Arial Bold" pitchFamily="34" charset="0"/>
              </a:rPr>
              <a:t>PrePrints</a:t>
            </a:r>
            <a:endParaRPr lang="en-US" altLang="en-US" sz="1700" b="1" i="1" dirty="0" smtClean="0">
              <a:solidFill>
                <a:srgbClr val="3366FF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a preprint server for the biological and medical sciences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versioning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closely integrated with the journal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Q&amp;A / Feedback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rgbClr val="3366FF"/>
                </a:solidFill>
                <a:latin typeface="Arial" pitchFamily="34" charset="0"/>
                <a:cs typeface="Arial Bold" pitchFamily="34" charset="0"/>
              </a:rPr>
              <a:t>= New Features and Functionality Enabled by the Membership Model…</a:t>
            </a:r>
            <a:endParaRPr lang="en-US" altLang="en-US" sz="17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</p:txBody>
      </p:sp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1215192" y="5105400"/>
            <a:ext cx="7772400" cy="6096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8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7315200" cy="673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61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261937"/>
            <a:ext cx="7639050" cy="633412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 bwMode="auto">
          <a:xfrm rot="7765808">
            <a:off x="4226556" y="4143440"/>
            <a:ext cx="261470" cy="39652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7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9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057275"/>
            <a:ext cx="8696325" cy="5724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8461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257175"/>
            <a:ext cx="658177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85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300037"/>
            <a:ext cx="7524750" cy="625792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 rot="7765808">
            <a:off x="4441265" y="3230735"/>
            <a:ext cx="261470" cy="39652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45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28600"/>
            <a:ext cx="76581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82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381000"/>
            <a:ext cx="7553325" cy="614362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 rot="7765808">
            <a:off x="7420639" y="3914840"/>
            <a:ext cx="261470" cy="39652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72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276225"/>
            <a:ext cx="7610475" cy="630555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 rot="7765808">
            <a:off x="4677439" y="1400241"/>
            <a:ext cx="261470" cy="39652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14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261937"/>
            <a:ext cx="779145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82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403"/>
            <a:ext cx="8982076" cy="577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82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81000"/>
            <a:ext cx="89366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64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4" y="457200"/>
            <a:ext cx="867501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 bwMode="auto">
          <a:xfrm rot="7765808">
            <a:off x="1705639" y="2622832"/>
            <a:ext cx="261470" cy="39652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96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222971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 bwMode="auto">
          <a:xfrm rot="7765808">
            <a:off x="5134638" y="3452878"/>
            <a:ext cx="261470" cy="39652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31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51" y="1752600"/>
            <a:ext cx="4536612" cy="46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76481"/>
            <a:ext cx="4238587" cy="61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998494"/>
            <a:ext cx="5181601" cy="1564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9389"/>
            <a:ext cx="3774991" cy="81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2384205" cy="224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5845314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“We </a:t>
            </a:r>
            <a:r>
              <a:rPr lang="en-US" sz="2000" i="1" dirty="0"/>
              <a:t>started submitting in June 2005 - so its been close to 9 years of </a:t>
            </a:r>
            <a:r>
              <a:rPr lang="en-US" sz="2000" i="1" dirty="0" smtClean="0"/>
              <a:t>submissions”</a:t>
            </a:r>
            <a:endParaRPr lang="en-US" sz="2000" i="1" dirty="0"/>
          </a:p>
        </p:txBody>
      </p:sp>
      <p:sp>
        <p:nvSpPr>
          <p:cNvPr id="9" name="Rectangle 8"/>
          <p:cNvSpPr/>
          <p:nvPr/>
        </p:nvSpPr>
        <p:spPr>
          <a:xfrm>
            <a:off x="2514600" y="224135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Motivations to Start PeerJ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9433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382000" cy="660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 bwMode="auto">
          <a:xfrm rot="7765808">
            <a:off x="6887238" y="5896042"/>
            <a:ext cx="261470" cy="39652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30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39684"/>
            <a:ext cx="55626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 descr="peerJ_logo_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70" y="4378325"/>
            <a:ext cx="26908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3130234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7770" y="177835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Feedback / Q&amp;A</a:t>
            </a:r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 bwMode="auto">
          <a:xfrm>
            <a:off x="5678170" y="1844893"/>
            <a:ext cx="342900" cy="2492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7770" y="47638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Feedback / Q&amp;A</a:t>
            </a:r>
          </a:p>
          <a:p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5678170" y="4828264"/>
            <a:ext cx="342900" cy="2492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Curved Right Arrow 6"/>
          <p:cNvSpPr/>
          <p:nvPr/>
        </p:nvSpPr>
        <p:spPr bwMode="auto">
          <a:xfrm flipV="1">
            <a:off x="2553970" y="2477884"/>
            <a:ext cx="596862" cy="19050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370" y="2703212"/>
            <a:ext cx="1866900" cy="135602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 bwMode="auto">
          <a:xfrm rot="5400000">
            <a:off x="6897370" y="2283167"/>
            <a:ext cx="342900" cy="2492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6200000">
            <a:off x="6897370" y="4244314"/>
            <a:ext cx="342900" cy="2492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Curved Right Arrow 13"/>
          <p:cNvSpPr/>
          <p:nvPr/>
        </p:nvSpPr>
        <p:spPr bwMode="auto">
          <a:xfrm rot="10800000" flipV="1">
            <a:off x="4451788" y="2503509"/>
            <a:ext cx="616782" cy="19050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5203" y="2940049"/>
            <a:ext cx="791367" cy="9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5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143000"/>
            <a:ext cx="7467600" cy="4419600"/>
          </a:xfrm>
        </p:spPr>
        <p:txBody>
          <a:bodyPr/>
          <a:lstStyle/>
          <a:p>
            <a:r>
              <a:rPr lang="en-US" sz="2400" dirty="0" smtClean="0"/>
              <a:t>&gt;360 </a:t>
            </a:r>
            <a:r>
              <a:rPr lang="en-US" sz="2400" i="1" dirty="0" smtClean="0"/>
              <a:t>PeerJ</a:t>
            </a:r>
            <a:r>
              <a:rPr lang="en-US" sz="2400" dirty="0" smtClean="0"/>
              <a:t> Articles (since Feb 2013) </a:t>
            </a:r>
          </a:p>
          <a:p>
            <a:r>
              <a:rPr lang="en-US" sz="2400" dirty="0" smtClean="0"/>
              <a:t>~400 </a:t>
            </a:r>
            <a:r>
              <a:rPr lang="en-US" sz="2400" i="1" dirty="0" smtClean="0"/>
              <a:t>PeerJ </a:t>
            </a:r>
            <a:r>
              <a:rPr lang="en-US" sz="2400" i="1" dirty="0" err="1" smtClean="0"/>
              <a:t>PrePrint</a:t>
            </a:r>
            <a:r>
              <a:rPr lang="en-US" sz="2400" i="1" dirty="0" smtClean="0"/>
              <a:t> </a:t>
            </a:r>
            <a:r>
              <a:rPr lang="en-US" sz="2400" dirty="0" smtClean="0"/>
              <a:t>Articles (since </a:t>
            </a:r>
            <a:r>
              <a:rPr lang="en-US" sz="2400" smtClean="0"/>
              <a:t>April 2013)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~40% of reviewers provide their names</a:t>
            </a:r>
          </a:p>
          <a:p>
            <a:r>
              <a:rPr lang="en-US" sz="2400" dirty="0" smtClean="0"/>
              <a:t>&gt;85% of authors choose to reproduce their peer review history publicly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decisions are rendered in 24 days</a:t>
            </a:r>
          </a:p>
          <a:p>
            <a:endParaRPr lang="en-US" sz="2400" dirty="0" smtClean="0"/>
          </a:p>
          <a:p>
            <a:r>
              <a:rPr lang="en-US" sz="2400" dirty="0" smtClean="0"/>
              <a:t>~840 Academic Editors, 5 Nobel Laureates</a:t>
            </a:r>
          </a:p>
          <a:p>
            <a:r>
              <a:rPr lang="en-US" sz="2400" dirty="0"/>
              <a:t>~30 Institutional </a:t>
            </a:r>
            <a:r>
              <a:rPr lang="en-US" sz="2400" dirty="0" smtClean="0"/>
              <a:t>Libraries are </a:t>
            </a:r>
            <a:r>
              <a:rPr lang="en-US" sz="2400" dirty="0"/>
              <a:t>Funding PeerJ </a:t>
            </a:r>
            <a:r>
              <a:rPr lang="en-US" sz="2400" dirty="0" smtClean="0"/>
              <a:t>Plans</a:t>
            </a:r>
          </a:p>
          <a:p>
            <a:pPr lvl="1"/>
            <a:r>
              <a:rPr lang="en-US" sz="2000" dirty="0" smtClean="0"/>
              <a:t>Stanford, Berkeley, UCL, Amsterdam, Duke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9525"/>
            <a:ext cx="7467600" cy="1096962"/>
          </a:xfrm>
        </p:spPr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03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9525"/>
            <a:ext cx="8077200" cy="1096962"/>
          </a:xfrm>
        </p:spPr>
        <p:txBody>
          <a:bodyPr/>
          <a:lstStyle/>
          <a:p>
            <a:r>
              <a:rPr lang="en-US" sz="3200" dirty="0" smtClean="0"/>
              <a:t>The Institutional Deposit Account at PeerJ</a:t>
            </a:r>
            <a:br>
              <a:rPr lang="en-US" sz="3200" dirty="0" smtClean="0"/>
            </a:br>
            <a:r>
              <a:rPr lang="en-US" sz="3200" dirty="0" smtClean="0"/>
              <a:t>http://PeerJ.com.edu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784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353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7162800" cy="21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47888"/>
            <a:ext cx="3245682" cy="1120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6776"/>
            <a:ext cx="3650758" cy="1131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762000"/>
            <a:ext cx="3273937" cy="12192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762000"/>
            <a:ext cx="3684885" cy="1219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45904" y="3938336"/>
            <a:ext cx="15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Narrow" panose="020B0606020202030204" pitchFamily="34" charset="0"/>
              </a:rPr>
              <a:t>}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0600" y="42642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91%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8509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1600200" y="1389063"/>
            <a:ext cx="3352800" cy="27098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Thank You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Pete Binfield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Co-Founder and Publisher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@</a:t>
            </a:r>
            <a:r>
              <a:rPr lang="en-US" sz="1800" dirty="0" err="1" smtClean="0"/>
              <a:t>p_binfield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pete@peerj.com</a:t>
            </a:r>
          </a:p>
        </p:txBody>
      </p:sp>
      <p:pic>
        <p:nvPicPr>
          <p:cNvPr id="39939" name="Picture 7" descr="PeerJ_mascot_logo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18288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AutoShape 8"/>
          <p:cNvSpPr>
            <a:spLocks noChangeAspect="1" noChangeArrowheads="1"/>
          </p:cNvSpPr>
          <p:nvPr/>
        </p:nvSpPr>
        <p:spPr bwMode="auto">
          <a:xfrm>
            <a:off x="4991100" y="2895600"/>
            <a:ext cx="38481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HelveticaNeueLT Com 65 Md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HelveticaNeueLT Com 65 Md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NeueLT Com 65 Md"/>
              </a:rPr>
              <a:t>@</a:t>
            </a:r>
            <a:r>
              <a:rPr lang="en-US" dirty="0" err="1">
                <a:latin typeface="HelveticaNeueLT Com 65 Md"/>
              </a:rPr>
              <a:t>ThePeerJ</a:t>
            </a:r>
            <a:endParaRPr lang="en-US" dirty="0">
              <a:latin typeface="HelveticaNeueLT Com 65 Md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HelveticaNeueLT Com 65 Md"/>
            </a:endParaRPr>
          </a:p>
        </p:txBody>
      </p:sp>
      <p:sp>
        <p:nvSpPr>
          <p:cNvPr id="10" name="AutoShape 8"/>
          <p:cNvSpPr>
            <a:spLocks noChangeAspect="1" noChangeArrowheads="1"/>
          </p:cNvSpPr>
          <p:nvPr/>
        </p:nvSpPr>
        <p:spPr bwMode="auto">
          <a:xfrm>
            <a:off x="4991100" y="4098925"/>
            <a:ext cx="38481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latin typeface="HelveticaNeueLT Com 65 Md"/>
              </a:rPr>
              <a:t>Sign Up for a Free Membership at  </a:t>
            </a:r>
            <a:r>
              <a:rPr lang="en-US" sz="2000" dirty="0" smtClean="0">
                <a:latin typeface="HelveticaNeueLT Com 65 Md"/>
                <a:hlinkClick r:id="rId4"/>
              </a:rPr>
              <a:t>www.PeerJ.com</a:t>
            </a:r>
            <a:r>
              <a:rPr lang="en-US" sz="2000" dirty="0" smtClean="0">
                <a:latin typeface="HelveticaNeueLT Com 65 Md"/>
              </a:rPr>
              <a:t>  </a:t>
            </a:r>
            <a:endParaRPr lang="en-US" dirty="0">
              <a:latin typeface="HelveticaNeueLT Com 65 Md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HelveticaNeueLT Com 65 Md"/>
            </a:endParaRPr>
          </a:p>
        </p:txBody>
      </p:sp>
    </p:spTree>
    <p:extLst>
      <p:ext uri="{BB962C8B-B14F-4D97-AF65-F5344CB8AC3E}">
        <p14:creationId xmlns:p14="http://schemas.microsoft.com/office/powerpoint/2010/main" val="1322870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                        </a:t>
            </a:r>
            <a:r>
              <a:rPr lang="en-US" altLang="en-US" sz="4000" smtClean="0">
                <a:solidFill>
                  <a:schemeClr val="bg1"/>
                </a:solidFill>
              </a:rPr>
              <a:t>End</a:t>
            </a:r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844117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685800" y="4191000"/>
            <a:ext cx="5334000" cy="11430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600" y="224135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Motivations to Start PeerJ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6608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33450"/>
            <a:ext cx="6400801" cy="577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4600" y="224135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Motivations to Start PeerJ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8293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7315200" cy="673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79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76200"/>
            <a:ext cx="7467600" cy="1096963"/>
          </a:xfrm>
        </p:spPr>
        <p:txBody>
          <a:bodyPr/>
          <a:lstStyle/>
          <a:p>
            <a:r>
              <a:rPr lang="en-US" altLang="en-US" smtClean="0">
                <a:solidFill>
                  <a:srgbClr val="404040"/>
                </a:solidFill>
              </a:rPr>
              <a:t>Interesting Features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838200"/>
            <a:ext cx="74676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rgbClr val="3366FF"/>
                </a:solidFill>
                <a:latin typeface="Arial" pitchFamily="34" charset="0"/>
                <a:cs typeface="Arial Bold" pitchFamily="34" charset="0"/>
              </a:rPr>
              <a:t>PeerJ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an entirely new Open Access business model</a:t>
            </a:r>
            <a:b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</a:b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a broad based journal in the biological and medical sciences, judging submissions based only on technical and scientific validity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fully peer reviewed, with rapid review process handled by a (very) large editorial board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encouraging of ‘Open Peer Review’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Q&amp;A / Feedback / reputation system</a:t>
            </a:r>
            <a:endParaRPr lang="en-US" altLang="en-US" sz="1700" dirty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rgbClr val="3366FF"/>
                </a:solidFill>
                <a:latin typeface="Arial" pitchFamily="34" charset="0"/>
                <a:cs typeface="Arial Bold" pitchFamily="34" charset="0"/>
              </a:rPr>
              <a:t>PeerJ </a:t>
            </a:r>
            <a:r>
              <a:rPr lang="en-US" altLang="en-US" sz="1700" b="1" i="1" dirty="0" err="1" smtClean="0">
                <a:solidFill>
                  <a:srgbClr val="3366FF"/>
                </a:solidFill>
                <a:latin typeface="Arial" pitchFamily="34" charset="0"/>
                <a:cs typeface="Arial Bold" pitchFamily="34" charset="0"/>
              </a:rPr>
              <a:t>PrePrints</a:t>
            </a:r>
            <a:endParaRPr lang="en-US" altLang="en-US" sz="1700" b="1" i="1" dirty="0" smtClean="0">
              <a:solidFill>
                <a:srgbClr val="3366FF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a preprint server for the biological and medical sciences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versioning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closely integrated with the journal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Q&amp;A / Feedback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rgbClr val="3366FF"/>
                </a:solidFill>
                <a:latin typeface="Arial" pitchFamily="34" charset="0"/>
                <a:cs typeface="Arial Bold" pitchFamily="34" charset="0"/>
              </a:rPr>
              <a:t>= New Features and Functionality Enabled by the Membership Model…</a:t>
            </a:r>
            <a:endParaRPr lang="en-US" altLang="en-US" sz="17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79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76200"/>
            <a:ext cx="7467600" cy="1096963"/>
          </a:xfrm>
        </p:spPr>
        <p:txBody>
          <a:bodyPr/>
          <a:lstStyle/>
          <a:p>
            <a:r>
              <a:rPr lang="en-US" altLang="en-US" smtClean="0">
                <a:solidFill>
                  <a:srgbClr val="404040"/>
                </a:solidFill>
              </a:rPr>
              <a:t>Interesting Features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838200"/>
            <a:ext cx="74676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PeerJ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  <a:t>an entirely new Open Access business model</a:t>
            </a:r>
            <a:br>
              <a:rPr lang="en-US" altLang="en-US" sz="1700" dirty="0" smtClean="0">
                <a:solidFill>
                  <a:srgbClr val="404040"/>
                </a:solidFill>
                <a:latin typeface="Arial" pitchFamily="34" charset="0"/>
                <a:cs typeface="Arial Bold" pitchFamily="34" charset="0"/>
              </a:rPr>
            </a:br>
            <a:endParaRPr lang="en-US" altLang="en-US" sz="500" dirty="0" smtClean="0">
              <a:solidFill>
                <a:srgbClr val="404040"/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a broad based journal in the biological and medical sciences, judging submissions based only on technical and scientific validity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fully peer reviewed, with rapid review process handled by a (very) large editorial board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encouraging of ‘Open Peer Review’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Q&amp;A / Feedback / reputation system</a:t>
            </a:r>
            <a:endParaRPr lang="en-US" altLang="en-US" sz="17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PeerJ </a:t>
            </a:r>
            <a:r>
              <a:rPr lang="en-US" altLang="en-US" sz="17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PrePrints</a:t>
            </a:r>
            <a:endParaRPr lang="en-US" altLang="en-US" sz="17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a preprint server for the biological and medical sciences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versioning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closely integrated with the journal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5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17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Q&amp;A / Feedback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altLang="en-US" sz="17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 Bold" pitchFamily="34" charset="0"/>
              </a:rPr>
              <a:t>= New Features and Functionality Enabled by the Membership Model…</a:t>
            </a:r>
            <a:endParaRPr lang="en-US" altLang="en-US" sz="17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23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8509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8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NeueLT Com 65 Md"/>
        <a:ea typeface=""/>
        <a:cs typeface="Arial"/>
      </a:majorFont>
      <a:minorFont>
        <a:latin typeface="HelveticaNeueLT Com 65 M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15573</TotalTime>
  <Words>284</Words>
  <Application>Microsoft Office PowerPoint</Application>
  <PresentationFormat>On-screen Show (4:3)</PresentationFormat>
  <Paragraphs>252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Interesting Features</vt:lpstr>
      <vt:lpstr>Interesting Features</vt:lpstr>
      <vt:lpstr>PowerPoint Presentation</vt:lpstr>
      <vt:lpstr>Interesting Features</vt:lpstr>
      <vt:lpstr>PowerPoint Presentation</vt:lpstr>
      <vt:lpstr>Interesting Features</vt:lpstr>
      <vt:lpstr>PowerPoint Presentation</vt:lpstr>
      <vt:lpstr>Interesting Features</vt:lpstr>
      <vt:lpstr>Interesting Features</vt:lpstr>
      <vt:lpstr>PowerPoint Presentation</vt:lpstr>
      <vt:lpstr>Interesting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to Date</vt:lpstr>
      <vt:lpstr>The Institutional Deposit Account at PeerJ http://PeerJ.com.edu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Janicke Furberg</cp:lastModifiedBy>
  <cp:revision>167</cp:revision>
  <dcterms:created xsi:type="dcterms:W3CDTF">2012-09-26T16:19:37Z</dcterms:created>
  <dcterms:modified xsi:type="dcterms:W3CDTF">2014-05-07T06:38:47Z</dcterms:modified>
</cp:coreProperties>
</file>