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8" r:id="rId1"/>
    <p:sldMasterId id="2147483699" r:id="rId2"/>
  </p:sldMasterIdLst>
  <p:notesMasterIdLst>
    <p:notesMasterId r:id="rId21"/>
  </p:notesMasterIdLst>
  <p:handoutMasterIdLst>
    <p:handoutMasterId r:id="rId22"/>
  </p:handoutMasterIdLst>
  <p:sldIdLst>
    <p:sldId id="563" r:id="rId3"/>
    <p:sldId id="781" r:id="rId4"/>
    <p:sldId id="743" r:id="rId5"/>
    <p:sldId id="735" r:id="rId6"/>
    <p:sldId id="768" r:id="rId7"/>
    <p:sldId id="770" r:id="rId8"/>
    <p:sldId id="772" r:id="rId9"/>
    <p:sldId id="782" r:id="rId10"/>
    <p:sldId id="766" r:id="rId11"/>
    <p:sldId id="749" r:id="rId12"/>
    <p:sldId id="760" r:id="rId13"/>
    <p:sldId id="775" r:id="rId14"/>
    <p:sldId id="783" r:id="rId15"/>
    <p:sldId id="737" r:id="rId16"/>
    <p:sldId id="761" r:id="rId17"/>
    <p:sldId id="780" r:id="rId18"/>
    <p:sldId id="769" r:id="rId19"/>
    <p:sldId id="739" r:id="rId20"/>
  </p:sldIdLst>
  <p:sldSz cx="9906000" cy="6858000" type="A4"/>
  <p:notesSz cx="6794500" cy="9906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356BA1"/>
    <a:srgbClr val="C0C0C0"/>
    <a:srgbClr val="EDEDDB"/>
    <a:srgbClr val="E1DF9D"/>
    <a:srgbClr val="CADCEE"/>
    <a:srgbClr val="6699CC"/>
    <a:srgbClr val="333333"/>
    <a:srgbClr val="F5DE9F"/>
    <a:srgbClr val="3B8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829" autoAdjust="0"/>
    <p:restoredTop sz="86501" autoAdjust="0"/>
  </p:normalViewPr>
  <p:slideViewPr>
    <p:cSldViewPr snapToGrid="0">
      <p:cViewPr>
        <p:scale>
          <a:sx n="96" d="100"/>
          <a:sy n="96" d="100"/>
        </p:scale>
        <p:origin x="-1776" y="-51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36" y="5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34"/>
    </p:cViewPr>
  </p:sorterViewPr>
  <p:notesViewPr>
    <p:cSldViewPr snapToGrid="0">
      <p:cViewPr varScale="1">
        <p:scale>
          <a:sx n="50" d="100"/>
          <a:sy n="50" d="100"/>
        </p:scale>
        <p:origin x="-1614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Monografi</c:v>
                </c:pt>
                <c:pt idx="1">
                  <c:v>Antologiartikkel</c:v>
                </c:pt>
                <c:pt idx="2">
                  <c:v>Tidsskriftsartikkel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251</c:v>
                </c:pt>
                <c:pt idx="1">
                  <c:v>3366</c:v>
                </c:pt>
                <c:pt idx="2">
                  <c:v>12718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Monografi</c:v>
                </c:pt>
                <c:pt idx="1">
                  <c:v>Antologiartikkel</c:v>
                </c:pt>
                <c:pt idx="2">
                  <c:v>Tidsskriftsartikkel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223</c:v>
                </c:pt>
                <c:pt idx="1">
                  <c:v>3606</c:v>
                </c:pt>
                <c:pt idx="2">
                  <c:v>14056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Monografi</c:v>
                </c:pt>
                <c:pt idx="1">
                  <c:v>Antologiartikkel</c:v>
                </c:pt>
                <c:pt idx="2">
                  <c:v>Tidsskriftsartikkel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272</c:v>
                </c:pt>
                <c:pt idx="1">
                  <c:v>3466</c:v>
                </c:pt>
                <c:pt idx="2">
                  <c:v>13755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65536"/>
        <c:axId val="33267072"/>
      </c:barChart>
      <c:catAx>
        <c:axId val="33265536"/>
        <c:scaling>
          <c:orientation val="minMax"/>
        </c:scaling>
        <c:delete val="0"/>
        <c:axPos val="b"/>
        <c:majorTickMark val="out"/>
        <c:minorTickMark val="none"/>
        <c:tickLblPos val="nextTo"/>
        <c:crossAx val="33267072"/>
        <c:crosses val="autoZero"/>
        <c:auto val="1"/>
        <c:lblAlgn val="ctr"/>
        <c:lblOffset val="100"/>
        <c:noMultiLvlLbl val="0"/>
      </c:catAx>
      <c:valAx>
        <c:axId val="3326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265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Monografi</c:v>
                </c:pt>
                <c:pt idx="1">
                  <c:v>Antologiartikkel</c:v>
                </c:pt>
                <c:pt idx="2">
                  <c:v>Tidsskriftsartikkel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71</c:v>
                </c:pt>
                <c:pt idx="2">
                  <c:v>3303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Monografi</c:v>
                </c:pt>
                <c:pt idx="1">
                  <c:v>Antologiartikkel</c:v>
                </c:pt>
                <c:pt idx="2">
                  <c:v>Tidsskriftsartikkel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67</c:v>
                </c:pt>
                <c:pt idx="2">
                  <c:v>3414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Monografi</c:v>
                </c:pt>
                <c:pt idx="1">
                  <c:v>Antologiartikkel</c:v>
                </c:pt>
                <c:pt idx="2">
                  <c:v>Tidsskriftsartikkel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</c:v>
                </c:pt>
                <c:pt idx="1">
                  <c:v>54</c:v>
                </c:pt>
                <c:pt idx="2">
                  <c:v>3255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23328"/>
        <c:axId val="33129216"/>
      </c:barChart>
      <c:catAx>
        <c:axId val="33123328"/>
        <c:scaling>
          <c:orientation val="minMax"/>
        </c:scaling>
        <c:delete val="0"/>
        <c:axPos val="b"/>
        <c:majorTickMark val="out"/>
        <c:minorTickMark val="none"/>
        <c:tickLblPos val="nextTo"/>
        <c:crossAx val="33129216"/>
        <c:crosses val="autoZero"/>
        <c:auto val="1"/>
        <c:lblAlgn val="ctr"/>
        <c:lblOffset val="100"/>
        <c:noMultiLvlLbl val="0"/>
      </c:catAx>
      <c:valAx>
        <c:axId val="3312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23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Monografi</c:v>
                </c:pt>
                <c:pt idx="1">
                  <c:v>Antologiartikkel</c:v>
                </c:pt>
                <c:pt idx="2">
                  <c:v>Tidsskriftsartikkel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</c:v>
                </c:pt>
                <c:pt idx="1">
                  <c:v>680</c:v>
                </c:pt>
                <c:pt idx="2">
                  <c:v>2466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Monografi</c:v>
                </c:pt>
                <c:pt idx="1">
                  <c:v>Antologiartikkel</c:v>
                </c:pt>
                <c:pt idx="2">
                  <c:v>Tidsskriftsartikkel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</c:v>
                </c:pt>
                <c:pt idx="1">
                  <c:v>699</c:v>
                </c:pt>
                <c:pt idx="2">
                  <c:v>2744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Monografi</c:v>
                </c:pt>
                <c:pt idx="1">
                  <c:v>Antologiartikkel</c:v>
                </c:pt>
                <c:pt idx="2">
                  <c:v>Tidsskriftsartikkel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33</c:v>
                </c:pt>
                <c:pt idx="1">
                  <c:v>639</c:v>
                </c:pt>
                <c:pt idx="2">
                  <c:v>2624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95904"/>
        <c:axId val="33197440"/>
      </c:barChart>
      <c:catAx>
        <c:axId val="33195904"/>
        <c:scaling>
          <c:orientation val="minMax"/>
        </c:scaling>
        <c:delete val="0"/>
        <c:axPos val="b"/>
        <c:majorTickMark val="out"/>
        <c:minorTickMark val="none"/>
        <c:tickLblPos val="nextTo"/>
        <c:crossAx val="33197440"/>
        <c:crosses val="autoZero"/>
        <c:auto val="1"/>
        <c:lblAlgn val="ctr"/>
        <c:lblOffset val="100"/>
        <c:noMultiLvlLbl val="0"/>
      </c:catAx>
      <c:valAx>
        <c:axId val="3319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95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314" cy="46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4" tIns="45502" rIns="91004" bIns="45502" numCol="1" anchor="t" anchorCtr="0" compatLnSpc="1">
            <a:prstTxWarp prst="textNoShape">
              <a:avLst/>
            </a:prstTxWarp>
          </a:bodyPr>
          <a:lstStyle>
            <a:lvl1pPr defTabSz="907832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636" y="0"/>
            <a:ext cx="2949314" cy="46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4" tIns="45502" rIns="91004" bIns="45502" numCol="1" anchor="t" anchorCtr="0" compatLnSpc="1">
            <a:prstTxWarp prst="textNoShape">
              <a:avLst/>
            </a:prstTxWarp>
          </a:bodyPr>
          <a:lstStyle>
            <a:lvl1pPr algn="r" defTabSz="907832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692"/>
            <a:ext cx="294931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4" tIns="45502" rIns="91004" bIns="45502" numCol="1" anchor="b" anchorCtr="0" compatLnSpc="1">
            <a:prstTxWarp prst="textNoShape">
              <a:avLst/>
            </a:prstTxWarp>
          </a:bodyPr>
          <a:lstStyle>
            <a:lvl1pPr defTabSz="907832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636" y="9432692"/>
            <a:ext cx="294931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4" tIns="45502" rIns="91004" bIns="45502" numCol="1" anchor="b" anchorCtr="0" compatLnSpc="1">
            <a:prstTxWarp prst="textNoShape">
              <a:avLst/>
            </a:prstTxWarp>
          </a:bodyPr>
          <a:lstStyle>
            <a:lvl1pPr algn="r" defTabSz="907832" eaLnBrk="0" hangingPunct="0">
              <a:defRPr sz="1200">
                <a:latin typeface="Times New Roman" pitchFamily="18" charset="0"/>
              </a:defRPr>
            </a:lvl1pPr>
          </a:lstStyle>
          <a:p>
            <a:fld id="{3D66F949-C981-45A1-96A0-35627E058E2C}" type="slidenum">
              <a:rPr lang="nb-NO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0177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314" cy="46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4" tIns="45502" rIns="91004" bIns="45502" numCol="1" anchor="t" anchorCtr="0" compatLnSpc="1">
            <a:prstTxWarp prst="textNoShape">
              <a:avLst/>
            </a:prstTxWarp>
          </a:bodyPr>
          <a:lstStyle>
            <a:lvl1pPr defTabSz="907832" eaLnBrk="0" hangingPunct="0">
              <a:defRPr sz="1200">
                <a:latin typeface="Times New Roman" pitchFamily="18" charset="0"/>
              </a:defRPr>
            </a:lvl1pPr>
          </a:lstStyle>
          <a:p>
            <a:endParaRPr lang="nb-NO" altLang="nb-NO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636" y="0"/>
            <a:ext cx="2949314" cy="46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4" tIns="45502" rIns="91004" bIns="45502" numCol="1" anchor="t" anchorCtr="0" compatLnSpc="1">
            <a:prstTxWarp prst="textNoShape">
              <a:avLst/>
            </a:prstTxWarp>
          </a:bodyPr>
          <a:lstStyle>
            <a:lvl1pPr algn="r" defTabSz="907832" eaLnBrk="0" hangingPunct="0">
              <a:defRPr sz="1200">
                <a:latin typeface="Times New Roman" pitchFamily="18" charset="0"/>
              </a:defRPr>
            </a:lvl1pPr>
          </a:lstStyle>
          <a:p>
            <a:endParaRPr lang="nb-NO" altLang="nb-NO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3900" y="773113"/>
            <a:ext cx="5362575" cy="3711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6" y="4715550"/>
            <a:ext cx="4991518" cy="448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4" tIns="45502" rIns="91004" bIns="45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noProof="0" smtClean="0"/>
              <a:t>Klikk for å redigere tekststiler i malen</a:t>
            </a:r>
          </a:p>
          <a:p>
            <a:pPr lvl="1"/>
            <a:r>
              <a:rPr lang="nb-NO" altLang="nb-NO" noProof="0" smtClean="0"/>
              <a:t>Andre nivå</a:t>
            </a:r>
          </a:p>
          <a:p>
            <a:pPr lvl="2"/>
            <a:r>
              <a:rPr lang="nb-NO" altLang="nb-NO" noProof="0" smtClean="0"/>
              <a:t>Tredje nivå</a:t>
            </a:r>
          </a:p>
          <a:p>
            <a:pPr lvl="3"/>
            <a:r>
              <a:rPr lang="nb-NO" altLang="nb-NO" noProof="0" smtClean="0"/>
              <a:t>Fjerde nivå</a:t>
            </a:r>
          </a:p>
          <a:p>
            <a:pPr lvl="4"/>
            <a:r>
              <a:rPr lang="nb-NO" alt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692"/>
            <a:ext cx="294931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4" tIns="45502" rIns="91004" bIns="45502" numCol="1" anchor="b" anchorCtr="0" compatLnSpc="1">
            <a:prstTxWarp prst="textNoShape">
              <a:avLst/>
            </a:prstTxWarp>
          </a:bodyPr>
          <a:lstStyle>
            <a:lvl1pPr defTabSz="907832" eaLnBrk="0" hangingPunct="0">
              <a:defRPr sz="1200">
                <a:latin typeface="Times New Roman" pitchFamily="18" charset="0"/>
              </a:defRPr>
            </a:lvl1pPr>
          </a:lstStyle>
          <a:p>
            <a:endParaRPr lang="nb-NO" altLang="nb-NO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636" y="9432692"/>
            <a:ext cx="294931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04" tIns="45502" rIns="91004" bIns="45502" numCol="1" anchor="b" anchorCtr="0" compatLnSpc="1">
            <a:prstTxWarp prst="textNoShape">
              <a:avLst/>
            </a:prstTxWarp>
          </a:bodyPr>
          <a:lstStyle>
            <a:lvl1pPr algn="r" defTabSz="907832" eaLnBrk="0" hangingPunct="0">
              <a:defRPr sz="1200">
                <a:latin typeface="Times New Roman" pitchFamily="18" charset="0"/>
              </a:defRPr>
            </a:lvl1pPr>
          </a:lstStyle>
          <a:p>
            <a:fld id="{AA0C4941-5F91-4854-BEF9-E0197FAE953D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115410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nb-NO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42C8-5D45-49FC-B2F4-D96A246D77C4}" type="slidenum">
              <a:rPr lang="nb-NO" altLang="nb-NO" smtClean="0"/>
              <a:pPr/>
              <a:t>10</a:t>
            </a:fld>
            <a:endParaRPr lang="nb-NO" alt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11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656036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12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041064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13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508421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14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517280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42C8-5D45-49FC-B2F4-D96A246D77C4}" type="slidenum">
              <a:rPr lang="nb-NO" altLang="nb-NO" smtClean="0"/>
              <a:pPr/>
              <a:t>15</a:t>
            </a:fld>
            <a:endParaRPr lang="nb-NO" alt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16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9179833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17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4990180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18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78851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2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181709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7E81A-DD99-4620-9572-7DE6D9ED18BC}" type="slidenum">
              <a:rPr lang="nb-NO" altLang="nb-NO" smtClean="0"/>
              <a:pPr>
                <a:defRPr/>
              </a:pPr>
              <a:t>3</a:t>
            </a:fld>
            <a:endParaRPr lang="nb-NO" alt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4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451788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5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612648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6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659830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7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689531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8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626572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C4941-5F91-4854-BEF9-E0197FAE953D}" type="slidenum">
              <a:rPr lang="nb-NO" altLang="nb-NO" smtClean="0"/>
              <a:pPr/>
              <a:t>9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90629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47673-46CF-4419-8627-2F2DDE0996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5350" y="1077913"/>
            <a:ext cx="2165350" cy="5053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9300" y="1077913"/>
            <a:ext cx="6343650" cy="5053012"/>
          </a:xfrm>
        </p:spPr>
        <p:txBody>
          <a:bodyPr vert="eaVert"/>
          <a:lstStyle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91822-4AFA-494B-B72D-03DDE8AB80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3A18-40C6-476D-B45A-ECF6B5223B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34250" y="0"/>
            <a:ext cx="22796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0"/>
            <a:ext cx="6686550" cy="6126163"/>
          </a:xfrm>
          <a:prstGeom prst="rect">
            <a:avLst/>
          </a:prstGeom>
        </p:spPr>
        <p:txBody>
          <a:bodyPr vert="eaVert"/>
          <a:lstStyle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9300" y="1719263"/>
            <a:ext cx="42545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19263"/>
            <a:ext cx="42545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30694-8851-4A89-9F60-5D96D6D50C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EC67C-0F89-4ADA-B2CD-AFA2C8E6B4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0720-AAC1-4FB3-8CDE-879A874765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9ED77-814C-4512-B3E8-F33A3B8FDE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D7FDE-4E88-44EC-AFA5-5C0ADCB609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00066-431C-46EA-ADDE-42090CE343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508D2-B693-4494-9AC8-B51773A985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506413"/>
            <a:ext cx="70802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2124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9300" y="1719263"/>
            <a:ext cx="86614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</p:txBody>
      </p:sp>
      <p:sp>
        <p:nvSpPr>
          <p:cNvPr id="504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6600" y="6248400"/>
            <a:ext cx="207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04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04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</a:defRPr>
            </a:lvl1pPr>
          </a:lstStyle>
          <a:p>
            <a:pPr>
              <a:defRPr/>
            </a:pPr>
            <a:fld id="{90FAECDE-FC30-4EC9-AE3A-AB5D3FA04BB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04839" name="Rectangle 7"/>
          <p:cNvSpPr>
            <a:spLocks noChangeArrowheads="1"/>
          </p:cNvSpPr>
          <p:nvPr/>
        </p:nvSpPr>
        <p:spPr bwMode="auto">
          <a:xfrm>
            <a:off x="4860925" y="28321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nb-NO" dirty="0">
              <a:latin typeface="Calibri" pitchFamily="34" charset="0"/>
            </a:endParaRPr>
          </a:p>
        </p:txBody>
      </p:sp>
      <p:sp>
        <p:nvSpPr>
          <p:cNvPr id="504841" name="Rectangle 9"/>
          <p:cNvSpPr>
            <a:spLocks noChangeArrowheads="1"/>
          </p:cNvSpPr>
          <p:nvPr/>
        </p:nvSpPr>
        <p:spPr bwMode="auto">
          <a:xfrm>
            <a:off x="0" y="3614738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504842" name="Line 10"/>
          <p:cNvSpPr>
            <a:spLocks noChangeShapeType="1"/>
          </p:cNvSpPr>
          <p:nvPr/>
        </p:nvSpPr>
        <p:spPr bwMode="auto">
          <a:xfrm>
            <a:off x="7962900" y="203200"/>
            <a:ext cx="0" cy="1460500"/>
          </a:xfrm>
          <a:prstGeom prst="line">
            <a:avLst/>
          </a:prstGeom>
          <a:noFill/>
          <a:ln w="9525">
            <a:solidFill>
              <a:srgbClr val="6699CC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nb-NO" dirty="0">
              <a:latin typeface="Calibri" pitchFamily="34" charset="0"/>
            </a:endParaRPr>
          </a:p>
        </p:txBody>
      </p:sp>
      <p:sp>
        <p:nvSpPr>
          <p:cNvPr id="504843" name="Line 11"/>
          <p:cNvSpPr>
            <a:spLocks noChangeShapeType="1"/>
          </p:cNvSpPr>
          <p:nvPr/>
        </p:nvSpPr>
        <p:spPr bwMode="auto">
          <a:xfrm>
            <a:off x="7391400" y="1054100"/>
            <a:ext cx="2362200" cy="0"/>
          </a:xfrm>
          <a:prstGeom prst="line">
            <a:avLst/>
          </a:prstGeom>
          <a:noFill/>
          <a:ln w="9525">
            <a:solidFill>
              <a:srgbClr val="6699CC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nb-NO" dirty="0">
              <a:latin typeface="Calibri" pitchFamily="34" charset="0"/>
            </a:endParaRPr>
          </a:p>
        </p:txBody>
      </p:sp>
      <p:grpSp>
        <p:nvGrpSpPr>
          <p:cNvPr id="1035" name="Group 12"/>
          <p:cNvGrpSpPr>
            <a:grpSpLocks/>
          </p:cNvGrpSpPr>
          <p:nvPr/>
        </p:nvGrpSpPr>
        <p:grpSpPr bwMode="auto">
          <a:xfrm>
            <a:off x="7391400" y="203200"/>
            <a:ext cx="2362200" cy="1460500"/>
            <a:chOff x="4656" y="128"/>
            <a:chExt cx="1488" cy="920"/>
          </a:xfrm>
        </p:grpSpPr>
        <p:sp>
          <p:nvSpPr>
            <p:cNvPr id="504845" name="Line 13"/>
            <p:cNvSpPr>
              <a:spLocks noChangeShapeType="1"/>
            </p:cNvSpPr>
            <p:nvPr userDrawn="1"/>
          </p:nvSpPr>
          <p:spPr bwMode="auto">
            <a:xfrm>
              <a:off x="5016" y="128"/>
              <a:ext cx="0" cy="920"/>
            </a:xfrm>
            <a:prstGeom prst="line">
              <a:avLst/>
            </a:prstGeom>
            <a:noFill/>
            <a:ln w="9525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endParaRPr lang="nb-NO" dirty="0">
                <a:latin typeface="Calibri" pitchFamily="34" charset="0"/>
              </a:endParaRPr>
            </a:p>
          </p:txBody>
        </p:sp>
        <p:sp>
          <p:nvSpPr>
            <p:cNvPr id="504846" name="Line 14"/>
            <p:cNvSpPr>
              <a:spLocks noChangeShapeType="1"/>
            </p:cNvSpPr>
            <p:nvPr userDrawn="1"/>
          </p:nvSpPr>
          <p:spPr bwMode="auto">
            <a:xfrm>
              <a:off x="4656" y="664"/>
              <a:ext cx="1488" cy="0"/>
            </a:xfrm>
            <a:prstGeom prst="line">
              <a:avLst/>
            </a:prstGeom>
            <a:noFill/>
            <a:ln w="9525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nb-NO" dirty="0">
                <a:latin typeface="Calibri" pitchFamily="34" charset="0"/>
              </a:endParaRPr>
            </a:p>
          </p:txBody>
        </p:sp>
      </p:grpSp>
      <p:grpSp>
        <p:nvGrpSpPr>
          <p:cNvPr id="1036" name="Group 15"/>
          <p:cNvGrpSpPr>
            <a:grpSpLocks/>
          </p:cNvGrpSpPr>
          <p:nvPr/>
        </p:nvGrpSpPr>
        <p:grpSpPr bwMode="auto">
          <a:xfrm>
            <a:off x="50800" y="5334000"/>
            <a:ext cx="2362200" cy="1460500"/>
            <a:chOff x="4656" y="128"/>
            <a:chExt cx="1488" cy="920"/>
          </a:xfrm>
        </p:grpSpPr>
        <p:sp>
          <p:nvSpPr>
            <p:cNvPr id="504848" name="Line 16"/>
            <p:cNvSpPr>
              <a:spLocks noChangeShapeType="1"/>
            </p:cNvSpPr>
            <p:nvPr userDrawn="1"/>
          </p:nvSpPr>
          <p:spPr bwMode="auto">
            <a:xfrm>
              <a:off x="5016" y="128"/>
              <a:ext cx="0" cy="920"/>
            </a:xfrm>
            <a:prstGeom prst="line">
              <a:avLst/>
            </a:prstGeom>
            <a:noFill/>
            <a:ln w="9525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endParaRPr lang="nb-NO" dirty="0">
                <a:latin typeface="Calibri" pitchFamily="34" charset="0"/>
              </a:endParaRPr>
            </a:p>
          </p:txBody>
        </p:sp>
        <p:sp>
          <p:nvSpPr>
            <p:cNvPr id="504849" name="Line 17"/>
            <p:cNvSpPr>
              <a:spLocks noChangeShapeType="1"/>
            </p:cNvSpPr>
            <p:nvPr userDrawn="1"/>
          </p:nvSpPr>
          <p:spPr bwMode="auto">
            <a:xfrm>
              <a:off x="4656" y="664"/>
              <a:ext cx="1488" cy="0"/>
            </a:xfrm>
            <a:prstGeom prst="line">
              <a:avLst/>
            </a:prstGeom>
            <a:noFill/>
            <a:ln w="9525">
              <a:solidFill>
                <a:srgbClr val="6699CC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nb-NO" dirty="0">
                <a:latin typeface="Calibri" pitchFamily="34" charset="0"/>
              </a:endParaRPr>
            </a:p>
          </p:txBody>
        </p:sp>
      </p:grpSp>
      <p:pic>
        <p:nvPicPr>
          <p:cNvPr id="1037" name="Picture 7" descr="cristin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93075" y="339725"/>
            <a:ext cx="1635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01" r:id="rId9"/>
    <p:sldLayoutId id="2147483700" r:id="rId10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4D4D4D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000">
          <a:solidFill>
            <a:srgbClr val="626262"/>
          </a:solidFill>
          <a:latin typeface="Calibri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626262"/>
          </a:solidFill>
          <a:latin typeface="Calibri" pitchFamily="34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300">
          <a:solidFill>
            <a:srgbClr val="626262"/>
          </a:solidFill>
          <a:latin typeface="Calibri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626262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626262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626262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626262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626262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62626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17018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nb-NO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787900" y="4826000"/>
            <a:ext cx="47879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GB" dirty="0">
              <a:latin typeface="Calibri" pitchFamily="34" charset="0"/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4699000"/>
            <a:ext cx="891540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</a:t>
            </a:r>
            <a:r>
              <a:rPr lang="en-GB" dirty="0" err="1" smtClean="0"/>
              <a:t>blaseter</a:t>
            </a:r>
            <a:r>
              <a:rPr lang="en-GB" dirty="0" smtClean="0"/>
              <a:t> text styles</a:t>
            </a:r>
          </a:p>
          <a:p>
            <a:pPr lvl="1"/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99CC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99C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99C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99C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99C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5DE9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5DE9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5DE9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5DE9F"/>
          </a:solidFill>
          <a:latin typeface="Arial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99CC"/>
          </a:solidFill>
          <a:latin typeface="Calibri" pitchFamily="34" charset="0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defRPr sz="2400">
          <a:solidFill>
            <a:srgbClr val="6699CC"/>
          </a:solidFill>
          <a:latin typeface="Calibri" pitchFamily="34" charset="0"/>
        </a:defRPr>
      </a:lvl2pPr>
      <a:lvl3pPr marL="1143000" indent="-228600" algn="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99CC"/>
          </a:solidFill>
          <a:latin typeface="+mn-lt"/>
        </a:defRPr>
      </a:lvl3pPr>
      <a:lvl4pPr marL="1600200" indent="-228600" algn="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99CC"/>
          </a:solidFill>
          <a:latin typeface="+mn-lt"/>
        </a:defRPr>
      </a:lvl4pPr>
      <a:lvl5pPr marL="2057400" indent="-228600" algn="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99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cristin.no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ristin.no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rit.henningsen@cristin.no" TargetMode="External"/><Relationship Id="rId4" Type="http://schemas.openxmlformats.org/officeDocument/2006/relationships/hyperlink" Target="mailto:support@cristin.n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cristin.n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Bilde 5" descr="Cristin_or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1476375"/>
            <a:ext cx="342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606878" y="3028043"/>
            <a:ext cx="9061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 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70596" y="3180443"/>
            <a:ext cx="90614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NVI-rapportering av 2014-publikasjoner: </a:t>
            </a:r>
          </a:p>
          <a:p>
            <a:r>
              <a:rPr lang="nb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Kick-</a:t>
            </a:r>
            <a:r>
              <a:rPr lang="nb-NO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off</a:t>
            </a:r>
            <a:endParaRPr lang="nb-NO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570596" y="4659844"/>
            <a:ext cx="9061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Marit Henningsen, Fagleder for </a:t>
            </a:r>
            <a:r>
              <a:rPr lang="nb-NO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CRIStin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-sekretariatet</a:t>
            </a:r>
          </a:p>
          <a:p>
            <a:endParaRPr lang="nb-NO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Oppstartseminar for NVI-rapportering 13. oktober 2014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506412"/>
            <a:ext cx="7080250" cy="954639"/>
          </a:xfrm>
        </p:spPr>
        <p:txBody>
          <a:bodyPr/>
          <a:lstStyle/>
          <a:p>
            <a:r>
              <a:rPr lang="nb-NO" sz="3600" dirty="0" smtClean="0"/>
              <a:t>Godkjent kanal og rapportering</a:t>
            </a:r>
            <a:endParaRPr lang="nb-NO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83" y="1297172"/>
            <a:ext cx="8661400" cy="4833753"/>
          </a:xfrm>
        </p:spPr>
        <p:txBody>
          <a:bodyPr/>
          <a:lstStyle/>
          <a:p>
            <a:r>
              <a:rPr lang="nb-NO" sz="2400" dirty="0" smtClean="0"/>
              <a:t>Må tilfredsstille </a:t>
            </a:r>
            <a:r>
              <a:rPr lang="nb-NO" sz="2400" i="1" dirty="0"/>
              <a:t>definisjonen på vitenskapelig </a:t>
            </a:r>
            <a:r>
              <a:rPr lang="nb-NO" sz="2400" i="1" dirty="0" smtClean="0"/>
              <a:t>publisering</a:t>
            </a:r>
            <a:endParaRPr lang="nb-NO" sz="2400" dirty="0" smtClean="0"/>
          </a:p>
          <a:p>
            <a:r>
              <a:rPr lang="nb-NO" sz="2400" b="1" dirty="0" smtClean="0"/>
              <a:t>Vitenskapelige </a:t>
            </a:r>
            <a:r>
              <a:rPr lang="nb-NO" sz="2400" b="1" dirty="0"/>
              <a:t>tidsskrifter eller </a:t>
            </a:r>
            <a:r>
              <a:rPr lang="nb-NO" sz="2400" b="1" dirty="0" smtClean="0"/>
              <a:t>serier:  </a:t>
            </a:r>
            <a:r>
              <a:rPr lang="nb-NO" sz="2400" dirty="0" smtClean="0"/>
              <a:t>Originalartikler </a:t>
            </a:r>
            <a:r>
              <a:rPr lang="nb-NO" sz="2400" dirty="0"/>
              <a:t>eller vitenskapelige </a:t>
            </a:r>
            <a:r>
              <a:rPr lang="nb-NO" sz="2400" dirty="0" smtClean="0"/>
              <a:t>oversiktsartikler</a:t>
            </a:r>
          </a:p>
          <a:p>
            <a:r>
              <a:rPr lang="nb-NO" sz="2400" b="1" dirty="0"/>
              <a:t>F</a:t>
            </a:r>
            <a:r>
              <a:rPr lang="nb-NO" sz="2400" b="1" dirty="0" smtClean="0"/>
              <a:t>ag- </a:t>
            </a:r>
            <a:r>
              <a:rPr lang="nb-NO" sz="2400" b="1" dirty="0"/>
              <a:t>og </a:t>
            </a:r>
            <a:r>
              <a:rPr lang="nb-NO" sz="2400" b="1" dirty="0" smtClean="0"/>
              <a:t>profesjonstidsskrifter: </a:t>
            </a:r>
            <a:r>
              <a:rPr lang="nb-NO" sz="2400" dirty="0" smtClean="0"/>
              <a:t>Artikler </a:t>
            </a:r>
            <a:r>
              <a:rPr lang="nb-NO" sz="2400" dirty="0"/>
              <a:t>i tidsskriftets vitenskapelige seksjon </a:t>
            </a:r>
            <a:r>
              <a:rPr lang="nb-NO" sz="2400" dirty="0" smtClean="0"/>
              <a:t>(eller eksplisitt </a:t>
            </a:r>
            <a:r>
              <a:rPr lang="nb-NO" sz="2400" dirty="0"/>
              <a:t>fagfellevurderte) </a:t>
            </a:r>
          </a:p>
          <a:p>
            <a:r>
              <a:rPr lang="nb-NO" sz="2400" b="1" dirty="0"/>
              <a:t>Vitenskapelige </a:t>
            </a:r>
            <a:r>
              <a:rPr lang="nb-NO" sz="2400" b="1" dirty="0" smtClean="0"/>
              <a:t>antologier</a:t>
            </a:r>
            <a:r>
              <a:rPr lang="nb-NO" sz="2400" dirty="0" smtClean="0"/>
              <a:t>: Hver </a:t>
            </a:r>
            <a:r>
              <a:rPr lang="nb-NO" sz="2400" dirty="0"/>
              <a:t>artikkel som rapporteres </a:t>
            </a:r>
            <a:r>
              <a:rPr lang="nb-NO" sz="2400" dirty="0" smtClean="0"/>
              <a:t>må innfri </a:t>
            </a:r>
            <a:r>
              <a:rPr lang="nb-NO" sz="2400" dirty="0"/>
              <a:t>kravene til vitenskapelig innhold</a:t>
            </a:r>
          </a:p>
          <a:p>
            <a:r>
              <a:rPr lang="nb-NO" sz="2400" b="1" dirty="0" smtClean="0"/>
              <a:t>Vitenskapelige monografier</a:t>
            </a:r>
            <a:r>
              <a:rPr lang="nb-NO" sz="2400" dirty="0" smtClean="0"/>
              <a:t>: Kravene </a:t>
            </a:r>
            <a:r>
              <a:rPr lang="nb-NO" sz="2400" dirty="0"/>
              <a:t>om vitenskapelig </a:t>
            </a:r>
            <a:r>
              <a:rPr lang="nb-NO" sz="2400" dirty="0" smtClean="0"/>
              <a:t>innhold gjelder </a:t>
            </a:r>
            <a:r>
              <a:rPr lang="nb-NO" sz="2400" dirty="0"/>
              <a:t>for boken som </a:t>
            </a:r>
            <a:r>
              <a:rPr lang="nb-NO" sz="2400" dirty="0" smtClean="0"/>
              <a:t>helhet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692981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2800" y="506413"/>
            <a:ext cx="7080250" cy="812024"/>
          </a:xfrm>
        </p:spPr>
        <p:txBody>
          <a:bodyPr/>
          <a:lstStyle/>
          <a:p>
            <a:r>
              <a:rPr lang="nb-NO" dirty="0" smtClean="0"/>
              <a:t>Erfaring fra i fjor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9300" y="1339702"/>
            <a:ext cx="8661400" cy="4791223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I fjor endret Helsesektoren </a:t>
            </a:r>
            <a:r>
              <a:rPr lang="nb-NO" sz="2400" dirty="0" smtClean="0"/>
              <a:t>følgende indikatorer:</a:t>
            </a:r>
            <a:endParaRPr lang="nb-NO" sz="2400" dirty="0"/>
          </a:p>
          <a:p>
            <a:r>
              <a:rPr lang="nb-NO" sz="2400" dirty="0" smtClean="0"/>
              <a:t>Rapportering også på monografier </a:t>
            </a:r>
            <a:r>
              <a:rPr lang="nb-NO" sz="2400" dirty="0"/>
              <a:t>og vitenskapelige artikler i </a:t>
            </a:r>
            <a:r>
              <a:rPr lang="nb-NO" sz="2400" dirty="0" smtClean="0"/>
              <a:t>antologier</a:t>
            </a:r>
          </a:p>
          <a:p>
            <a:r>
              <a:rPr lang="nb-NO" sz="2400" dirty="0" smtClean="0"/>
              <a:t>Får uttelling for samarbeid </a:t>
            </a:r>
            <a:r>
              <a:rPr lang="nb-NO" sz="2400" dirty="0"/>
              <a:t>på tvers av </a:t>
            </a:r>
            <a:r>
              <a:rPr lang="nb-NO" sz="2400" dirty="0" smtClean="0"/>
              <a:t>regionsgrenser</a:t>
            </a:r>
          </a:p>
          <a:p>
            <a:r>
              <a:rPr lang="nb-NO" sz="2400" dirty="0" smtClean="0"/>
              <a:t>Økt uttelling for internasjonalt samarbeid</a:t>
            </a:r>
          </a:p>
          <a:p>
            <a:r>
              <a:rPr lang="nb-NO" sz="2400" dirty="0" smtClean="0"/>
              <a:t>Ekstra uttelling for nivå </a:t>
            </a:r>
            <a:r>
              <a:rPr lang="nb-NO" sz="2400" dirty="0"/>
              <a:t>2A </a:t>
            </a:r>
            <a:r>
              <a:rPr lang="nb-NO" sz="2400" dirty="0" smtClean="0"/>
              <a:t>bortfalt</a:t>
            </a:r>
            <a:endParaRPr lang="nb-NO" sz="2400" dirty="0"/>
          </a:p>
          <a:p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Det </a:t>
            </a:r>
            <a:r>
              <a:rPr lang="nb-NO" sz="2400" dirty="0"/>
              <a:t>er for tidlig å se tydelig effekt, men vi følger med på dette i årets rapportering</a:t>
            </a:r>
          </a:p>
          <a:p>
            <a:endParaRPr lang="nb-NO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52122826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000" dirty="0" smtClean="0">
                <a:solidFill>
                  <a:srgbClr val="626262"/>
                </a:solidFill>
                <a:ea typeface="+mn-ea"/>
                <a:cs typeface="+mn-cs"/>
              </a:rPr>
              <a:t>Antall publikasjoner</a:t>
            </a:r>
            <a:endParaRPr lang="nb-NO" sz="3000" dirty="0">
              <a:solidFill>
                <a:srgbClr val="626262"/>
              </a:solidFill>
              <a:ea typeface="+mn-ea"/>
              <a:cs typeface="+mn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Årlig økning i antall publikasjoner fram til </a:t>
            </a:r>
            <a:r>
              <a:rPr lang="nb-NO" dirty="0"/>
              <a:t>2012 </a:t>
            </a:r>
            <a:endParaRPr lang="nb-NO" dirty="0" smtClean="0"/>
          </a:p>
          <a:p>
            <a:r>
              <a:rPr lang="nb-NO" dirty="0" smtClean="0"/>
              <a:t>Nedgang </a:t>
            </a:r>
            <a:r>
              <a:rPr lang="nb-NO" dirty="0"/>
              <a:t>i </a:t>
            </a:r>
            <a:r>
              <a:rPr lang="nb-NO" dirty="0" smtClean="0"/>
              <a:t>2013</a:t>
            </a:r>
          </a:p>
          <a:p>
            <a:endParaRPr lang="nb-NO" dirty="0"/>
          </a:p>
          <a:p>
            <a:r>
              <a:rPr lang="nb-NO" dirty="0" smtClean="0"/>
              <a:t>Er dette en online-first-effekt?</a:t>
            </a:r>
          </a:p>
          <a:p>
            <a:r>
              <a:rPr lang="nb-NO" dirty="0" smtClean="0"/>
              <a:t>Arbeidshypotese</a:t>
            </a:r>
            <a:r>
              <a:rPr lang="nb-NO" smtClean="0"/>
              <a:t>: Flater det </a:t>
            </a:r>
            <a:r>
              <a:rPr lang="nb-NO" dirty="0" smtClean="0"/>
              <a:t>ut i 2014?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9803465"/>
              </p:ext>
            </p:extLst>
          </p:nvPr>
        </p:nvGraphicFramePr>
        <p:xfrm>
          <a:off x="5146261" y="1689446"/>
          <a:ext cx="4254500" cy="441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649259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Helse                                  Institutt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31681364"/>
              </p:ext>
            </p:extLst>
          </p:nvPr>
        </p:nvGraphicFramePr>
        <p:xfrm>
          <a:off x="749300" y="1719263"/>
          <a:ext cx="4254500" cy="441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7084189"/>
              </p:ext>
            </p:extLst>
          </p:nvPr>
        </p:nvGraphicFramePr>
        <p:xfrm>
          <a:off x="5156200" y="1719263"/>
          <a:ext cx="4254500" cy="441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971875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nb-NO" sz="2800" dirty="0"/>
              <a:t>Hvilke feil blir ofte gjort</a:t>
            </a:r>
            <a:r>
              <a:rPr lang="nb-NO" sz="2800" dirty="0" smtClean="0"/>
              <a:t>?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b="1" dirty="0" smtClean="0"/>
              <a:t>Utgiver</a:t>
            </a:r>
            <a:r>
              <a:rPr lang="nb-NO" sz="2800" dirty="0" smtClean="0"/>
              <a:t> i stedet for </a:t>
            </a:r>
            <a:r>
              <a:rPr lang="nb-NO" sz="2800" b="1" dirty="0" smtClean="0"/>
              <a:t>Forlag</a:t>
            </a:r>
          </a:p>
          <a:p>
            <a:r>
              <a:rPr lang="nb-NO" sz="2800" dirty="0" smtClean="0"/>
              <a:t>Feil valg av kategori</a:t>
            </a:r>
          </a:p>
          <a:p>
            <a:r>
              <a:rPr lang="nb-NO" sz="2800" dirty="0" smtClean="0"/>
              <a:t>Dublett mellom elektronisk og trykt versjon</a:t>
            </a:r>
          </a:p>
          <a:p>
            <a:r>
              <a:rPr lang="nb-NO" sz="2800" dirty="0" smtClean="0"/>
              <a:t>Ikke </a:t>
            </a:r>
            <a:r>
              <a:rPr lang="nb-NO" sz="2800" dirty="0"/>
              <a:t>registrert ISSN </a:t>
            </a:r>
            <a:r>
              <a:rPr lang="nb-NO" sz="2800" dirty="0" smtClean="0"/>
              <a:t>for ISBN-tittel som del av en ISSN-serie</a:t>
            </a:r>
          </a:p>
          <a:p>
            <a:pPr lvl="1"/>
            <a:r>
              <a:rPr lang="nb-NO" sz="2400" dirty="0" smtClean="0"/>
              <a:t>ISSN grunnlag for rapportering</a:t>
            </a:r>
          </a:p>
          <a:p>
            <a:r>
              <a:rPr lang="nb-NO" sz="2800" dirty="0"/>
              <a:t>I</a:t>
            </a:r>
            <a:r>
              <a:rPr lang="nb-NO" sz="2800" dirty="0" smtClean="0"/>
              <a:t>mportdata har ISSN-serier med ISBN som artikler i stedet for kapitler i bok – kan medføre dubletter</a:t>
            </a:r>
          </a:p>
        </p:txBody>
      </p:sp>
    </p:spTree>
    <p:extLst>
      <p:ext uri="{BB962C8B-B14F-4D97-AF65-F5344CB8AC3E}">
        <p14:creationId xmlns:p14="http://schemas.microsoft.com/office/powerpoint/2010/main" val="262171463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2344" y="827503"/>
            <a:ext cx="9712036" cy="224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nb-NO" sz="1800" b="0" i="0" u="none" strike="noStrike" kern="0" cap="none" spc="0" normalizeH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lang="nb-NO" kern="0" dirty="0" smtClean="0">
              <a:solidFill>
                <a:srgbClr val="4D4D4D"/>
              </a:solidFill>
              <a:latin typeface="+mn-lt"/>
            </a:endParaRPr>
          </a:p>
          <a:p>
            <a:pPr lvl="1"/>
            <a:endParaRPr lang="nb-NO" kern="0" dirty="0" smtClean="0">
              <a:solidFill>
                <a:srgbClr val="626262"/>
              </a:solidFill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</a:pPr>
            <a:endParaRPr kumimoji="0" lang="nb-NO" b="0" i="0" u="none" strike="noStrike" kern="0" cap="none" spc="0" normalizeH="0" baseline="0" noProof="0" dirty="0" smtClean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nb-NO" sz="1800" b="0" i="0" u="none" strike="noStrike" kern="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782544" y="5525504"/>
            <a:ext cx="2894731" cy="52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nb-NO" sz="1800" b="0" i="0" u="none" strike="noStrike" kern="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nb-NO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Tvister mellom institusjonene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300" y="1385412"/>
            <a:ext cx="8661400" cy="4745513"/>
          </a:xfrm>
        </p:spPr>
        <p:txBody>
          <a:bodyPr/>
          <a:lstStyle/>
          <a:p>
            <a:pPr eaLnBrk="0" hangingPunct="0">
              <a:defRPr/>
            </a:pPr>
            <a:r>
              <a:rPr lang="nb-NO" sz="2800" dirty="0" smtClean="0">
                <a:solidFill>
                  <a:srgbClr val="4D4D4D"/>
                </a:solidFill>
              </a:rPr>
              <a:t>Alle </a:t>
            </a:r>
            <a:r>
              <a:rPr lang="nb-NO" sz="2800" dirty="0" err="1" smtClean="0">
                <a:solidFill>
                  <a:srgbClr val="4D4D4D"/>
                </a:solidFill>
              </a:rPr>
              <a:t>CRIStin</a:t>
            </a:r>
            <a:r>
              <a:rPr lang="nb-NO" sz="2800" dirty="0" smtClean="0">
                <a:solidFill>
                  <a:srgbClr val="4D4D4D"/>
                </a:solidFill>
              </a:rPr>
              <a:t>-institusjoner </a:t>
            </a:r>
            <a:r>
              <a:rPr lang="nb-NO" sz="2800" dirty="0">
                <a:solidFill>
                  <a:srgbClr val="4D4D4D"/>
                </a:solidFill>
              </a:rPr>
              <a:t>på en publikasjon må godkjenne </a:t>
            </a:r>
            <a:r>
              <a:rPr lang="nb-NO" sz="2800" dirty="0" smtClean="0">
                <a:solidFill>
                  <a:srgbClr val="4D4D4D"/>
                </a:solidFill>
              </a:rPr>
              <a:t>posten for at den kan rapporteres </a:t>
            </a:r>
          </a:p>
          <a:p>
            <a:pPr eaLnBrk="0" hangingPunct="0">
              <a:defRPr/>
            </a:pPr>
            <a:r>
              <a:rPr lang="nb-NO" sz="2800" dirty="0" smtClean="0">
                <a:solidFill>
                  <a:srgbClr val="4D4D4D"/>
                </a:solidFill>
              </a:rPr>
              <a:t>Kontakt superbruker ved uenighet</a:t>
            </a:r>
          </a:p>
          <a:p>
            <a:pPr eaLnBrk="0" hangingPunct="0">
              <a:defRPr/>
            </a:pPr>
            <a:r>
              <a:rPr lang="nb-NO" sz="2800" dirty="0" smtClean="0">
                <a:solidFill>
                  <a:srgbClr val="4D4D4D"/>
                </a:solidFill>
              </a:rPr>
              <a:t>Tvistesaker til behandling skal være</a:t>
            </a:r>
          </a:p>
          <a:p>
            <a:pPr lvl="1" eaLnBrk="0" hangingPunct="0">
              <a:defRPr/>
            </a:pPr>
            <a:r>
              <a:rPr lang="nb-NO" sz="2400" dirty="0" smtClean="0">
                <a:solidFill>
                  <a:srgbClr val="4D4D4D"/>
                </a:solidFill>
              </a:rPr>
              <a:t>Forankret hos institusjonenes ledelse</a:t>
            </a:r>
          </a:p>
          <a:p>
            <a:pPr lvl="1" eaLnBrk="0" hangingPunct="0">
              <a:defRPr/>
            </a:pPr>
            <a:r>
              <a:rPr lang="nb-NO" sz="2400" dirty="0">
                <a:solidFill>
                  <a:srgbClr val="4D4D4D"/>
                </a:solidFill>
              </a:rPr>
              <a:t>I</a:t>
            </a:r>
            <a:r>
              <a:rPr lang="nb-NO" sz="2400" dirty="0" smtClean="0">
                <a:solidFill>
                  <a:srgbClr val="4D4D4D"/>
                </a:solidFill>
              </a:rPr>
              <a:t>nstitusjonenes syn godt faglig dokumentert</a:t>
            </a:r>
          </a:p>
          <a:p>
            <a:pPr eaLnBrk="0" hangingPunct="0">
              <a:defRPr/>
            </a:pPr>
            <a:r>
              <a:rPr lang="nb-NO" sz="2800" dirty="0" smtClean="0">
                <a:solidFill>
                  <a:srgbClr val="4D4D4D"/>
                </a:solidFill>
              </a:rPr>
              <a:t>Tvisteutvalgets avgjørelser er endelige</a:t>
            </a:r>
            <a:endParaRPr lang="nb-NO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148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Tidligere tvister viser at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Godt dokumenterte saker får lettere medhold</a:t>
            </a:r>
          </a:p>
          <a:p>
            <a:r>
              <a:rPr lang="nb-NO" dirty="0" smtClean="0"/>
              <a:t>Bytte av ansettelsessted kan forårsake tvister</a:t>
            </a:r>
          </a:p>
          <a:p>
            <a:r>
              <a:rPr lang="nb-NO" dirty="0" smtClean="0"/>
              <a:t>Bøker er utfordrende</a:t>
            </a:r>
          </a:p>
          <a:p>
            <a:pPr lvl="1"/>
            <a:r>
              <a:rPr lang="nb-NO" dirty="0" smtClean="0"/>
              <a:t>Ofte uklar adressering i forordet</a:t>
            </a:r>
          </a:p>
          <a:p>
            <a:pPr lvl="1"/>
            <a:r>
              <a:rPr lang="nb-NO" dirty="0" smtClean="0"/>
              <a:t>Ofte vanskelig å vurdere kategori: (lærebok, fagbok, vitenskapelig antologi/monografi)</a:t>
            </a:r>
          </a:p>
          <a:p>
            <a:pPr lvl="1"/>
            <a:r>
              <a:rPr lang="nb-NO" dirty="0" smtClean="0"/>
              <a:t>Ofte offer for forlagets vinkling for salg </a:t>
            </a:r>
            <a:r>
              <a:rPr lang="nb-NO" dirty="0" err="1" smtClean="0"/>
              <a:t>vs</a:t>
            </a:r>
            <a:r>
              <a:rPr lang="nb-NO" dirty="0" smtClean="0"/>
              <a:t> nasjonale rapporteringskrav</a:t>
            </a:r>
          </a:p>
        </p:txBody>
      </p:sp>
    </p:spTree>
    <p:extLst>
      <p:ext uri="{BB962C8B-B14F-4D97-AF65-F5344CB8AC3E}">
        <p14:creationId xmlns:p14="http://schemas.microsoft.com/office/powerpoint/2010/main" val="33716063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2800" y="506412"/>
            <a:ext cx="7080250" cy="1063971"/>
          </a:xfrm>
        </p:spPr>
        <p:txBody>
          <a:bodyPr/>
          <a:lstStyle/>
          <a:p>
            <a:r>
              <a:rPr lang="nb-NO" dirty="0" smtClean="0"/>
              <a:t>Importleverandører</a:t>
            </a:r>
            <a:br>
              <a:rPr lang="nb-NO" dirty="0" smtClean="0"/>
            </a:br>
            <a:r>
              <a:rPr lang="nb-NO" dirty="0" err="1" smtClean="0"/>
              <a:t>Scopus</a:t>
            </a:r>
            <a:r>
              <a:rPr lang="nb-NO" dirty="0" smtClean="0"/>
              <a:t>, NORART og BIBSYS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Data leveres 16</a:t>
            </a:r>
            <a:r>
              <a:rPr lang="nb-NO" sz="2800" dirty="0"/>
              <a:t>. i hver </a:t>
            </a:r>
            <a:r>
              <a:rPr lang="nb-NO" sz="2800" dirty="0" smtClean="0"/>
              <a:t>måned og blir deretter importert til </a:t>
            </a:r>
            <a:r>
              <a:rPr lang="nb-NO" sz="2800" dirty="0" err="1" smtClean="0"/>
              <a:t>CRIStin</a:t>
            </a:r>
            <a:endParaRPr lang="nb-NO" sz="2800" dirty="0"/>
          </a:p>
          <a:p>
            <a:r>
              <a:rPr lang="nb-NO" sz="2800" dirty="0" smtClean="0"/>
              <a:t>Datakvalitet </a:t>
            </a:r>
            <a:r>
              <a:rPr lang="nb-NO" sz="2800" dirty="0"/>
              <a:t>og </a:t>
            </a:r>
            <a:r>
              <a:rPr lang="nb-NO" sz="2800" dirty="0" smtClean="0"/>
              <a:t>omfang (</a:t>
            </a:r>
            <a:r>
              <a:rPr lang="nb-NO" sz="2800" dirty="0" err="1" smtClean="0"/>
              <a:t>Scopus</a:t>
            </a:r>
            <a:r>
              <a:rPr lang="nb-NO" sz="2800" dirty="0" smtClean="0"/>
              <a:t> </a:t>
            </a:r>
            <a:r>
              <a:rPr lang="nb-NO" sz="2800" dirty="0" err="1" smtClean="0"/>
              <a:t>vs</a:t>
            </a:r>
            <a:r>
              <a:rPr lang="nb-NO" sz="2800" dirty="0" smtClean="0"/>
              <a:t> ISI):</a:t>
            </a:r>
            <a:endParaRPr lang="nb-NO" sz="2800" dirty="0"/>
          </a:p>
          <a:p>
            <a:pPr lvl="1"/>
            <a:r>
              <a:rPr lang="nb-NO" sz="2400" dirty="0" smtClean="0"/>
              <a:t>Raskere levering etter publiseringstidspunktet</a:t>
            </a:r>
          </a:p>
          <a:p>
            <a:pPr lvl="1"/>
            <a:r>
              <a:rPr lang="nb-NO" sz="2400" dirty="0" smtClean="0"/>
              <a:t>Mer grovmasket (og til dels feil) kategorisering? </a:t>
            </a:r>
            <a:br>
              <a:rPr lang="nb-NO" sz="2400" dirty="0" smtClean="0"/>
            </a:br>
            <a:r>
              <a:rPr lang="nb-NO" sz="2400" dirty="0" smtClean="0">
                <a:solidFill>
                  <a:srgbClr val="FF0000"/>
                </a:solidFill>
              </a:rPr>
              <a:t>Meld fra til oss om feil! </a:t>
            </a:r>
            <a:r>
              <a:rPr lang="nb-NO" sz="2400" dirty="0"/>
              <a:t>Send postnummer og kategori </a:t>
            </a:r>
            <a:r>
              <a:rPr lang="nb-NO" sz="2400"/>
              <a:t>til </a:t>
            </a:r>
            <a:r>
              <a:rPr lang="nb-NO" sz="2400" smtClean="0">
                <a:hlinkClick r:id="rId3"/>
              </a:rPr>
              <a:t>support@cristin.no</a:t>
            </a:r>
            <a:endParaRPr lang="nb-NO" sz="2400" smtClean="0"/>
          </a:p>
          <a:p>
            <a:pPr marL="0" indent="-349250"/>
            <a:r>
              <a:rPr lang="nb-NO" sz="2800" smtClean="0"/>
              <a:t>Importløsning </a:t>
            </a:r>
            <a:r>
              <a:rPr lang="nb-NO" sz="2800" dirty="0" smtClean="0"/>
              <a:t>kom etter sommerferien</a:t>
            </a:r>
          </a:p>
          <a:p>
            <a:pPr marL="0" indent="-349250"/>
            <a:r>
              <a:rPr lang="nb-NO" sz="2800" dirty="0" err="1" smtClean="0"/>
              <a:t>Backlog</a:t>
            </a:r>
            <a:r>
              <a:rPr lang="nb-NO" sz="2800" dirty="0" smtClean="0"/>
              <a:t> nå fra ca. 8000 </a:t>
            </a:r>
            <a:r>
              <a:rPr lang="nb-NO" sz="2800" dirty="0"/>
              <a:t>til </a:t>
            </a:r>
            <a:r>
              <a:rPr lang="nb-NO" sz="2800" dirty="0" smtClean="0"/>
              <a:t>4490 publikasjoner</a:t>
            </a:r>
          </a:p>
          <a:p>
            <a:pPr marL="0" indent="-349250"/>
            <a:r>
              <a:rPr lang="nb-NO" sz="2800" dirty="0" smtClean="0"/>
              <a:t>Vi kommer </a:t>
            </a:r>
            <a:r>
              <a:rPr lang="nb-NO" sz="2800" dirty="0" err="1" smtClean="0"/>
              <a:t>ajour</a:t>
            </a:r>
            <a:r>
              <a:rPr lang="nb-NO" sz="2800" dirty="0" smtClean="0"/>
              <a:t> til januar-påfyllet</a:t>
            </a:r>
          </a:p>
        </p:txBody>
      </p:sp>
    </p:spTree>
    <p:extLst>
      <p:ext uri="{BB962C8B-B14F-4D97-AF65-F5344CB8AC3E}">
        <p14:creationId xmlns:p14="http://schemas.microsoft.com/office/powerpoint/2010/main" val="197219168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Kontaktinfo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000" dirty="0" smtClean="0"/>
              <a:t>Hjelp til selvhjelp på </a:t>
            </a:r>
            <a:r>
              <a:rPr lang="nb-NO" sz="4000" dirty="0" smtClean="0">
                <a:hlinkClick r:id="rId3"/>
              </a:rPr>
              <a:t>cristin.no</a:t>
            </a:r>
            <a:endParaRPr lang="nb-NO" sz="4000" dirty="0" smtClean="0"/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E-post:</a:t>
            </a:r>
          </a:p>
          <a:p>
            <a:r>
              <a:rPr lang="nb-NO" dirty="0" smtClean="0"/>
              <a:t>Brukerstøtte og innspill: </a:t>
            </a:r>
            <a:r>
              <a:rPr lang="nb-NO" dirty="0" smtClean="0">
                <a:hlinkClick r:id="rId4"/>
              </a:rPr>
              <a:t>support@cristin.no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Fagleder </a:t>
            </a:r>
            <a:r>
              <a:rPr lang="nb-NO" dirty="0" smtClean="0">
                <a:hlinkClick r:id="rId5"/>
              </a:rPr>
              <a:t>marit.henningsen@cristin.no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19763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Momenter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Rapporteringsinstruksen</a:t>
            </a:r>
          </a:p>
          <a:p>
            <a:r>
              <a:rPr lang="nb-NO" dirty="0" smtClean="0"/>
              <a:t>Viktig info </a:t>
            </a:r>
            <a:r>
              <a:rPr lang="nb-NO" dirty="0"/>
              <a:t>om NVI </a:t>
            </a:r>
            <a:endParaRPr lang="nb-NO" dirty="0" smtClean="0"/>
          </a:p>
          <a:p>
            <a:r>
              <a:rPr lang="nb-NO" dirty="0" smtClean="0"/>
              <a:t>Presiseringer i årets instruks</a:t>
            </a:r>
          </a:p>
          <a:p>
            <a:r>
              <a:rPr lang="nb-NO" dirty="0" smtClean="0"/>
              <a:t>Erfaringer fra i fjor</a:t>
            </a:r>
          </a:p>
          <a:p>
            <a:pPr marL="342900" lvl="1" indent="-342900"/>
            <a:r>
              <a:rPr lang="nb-NO" sz="2800" dirty="0"/>
              <a:t>Hvilke feil blir ofte </a:t>
            </a:r>
            <a:r>
              <a:rPr lang="nb-NO" sz="2800" dirty="0" smtClean="0"/>
              <a:t>gjort?</a:t>
            </a:r>
          </a:p>
          <a:p>
            <a:pPr marL="342900" lvl="1" indent="-342900"/>
            <a:r>
              <a:rPr lang="nb-NO" dirty="0" smtClean="0"/>
              <a:t>Importstatus</a:t>
            </a:r>
          </a:p>
        </p:txBody>
      </p:sp>
    </p:spTree>
    <p:extLst>
      <p:ext uri="{BB962C8B-B14F-4D97-AF65-F5344CB8AC3E}">
        <p14:creationId xmlns:p14="http://schemas.microsoft.com/office/powerpoint/2010/main" val="167299579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510" y="72654"/>
            <a:ext cx="6021996" cy="6785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4458508" y="2633870"/>
            <a:ext cx="1272209" cy="73549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41443" y="175506"/>
            <a:ext cx="1557131" cy="24986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42143" y="3525078"/>
            <a:ext cx="1272209" cy="162339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0848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Felles frister: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 smtClean="0"/>
              <a:t>Melde forslag til nye kanaler på nivå 1 til Kanalregisteret: </a:t>
            </a:r>
            <a:r>
              <a:rPr lang="nb-NO" sz="3200" b="1" dirty="0" smtClean="0">
                <a:solidFill>
                  <a:srgbClr val="FF0000"/>
                </a:solidFill>
              </a:rPr>
              <a:t>Frist 30. november 2014</a:t>
            </a:r>
          </a:p>
          <a:p>
            <a:r>
              <a:rPr lang="nb-NO" sz="3200" dirty="0" smtClean="0"/>
              <a:t>Kontroll/godkjenning av </a:t>
            </a:r>
            <a:r>
              <a:rPr lang="nb-NO" sz="3200" dirty="0" err="1" smtClean="0"/>
              <a:t>sampubliserte</a:t>
            </a:r>
            <a:r>
              <a:rPr lang="nb-NO" sz="3200" dirty="0" smtClean="0"/>
              <a:t> poster i </a:t>
            </a:r>
            <a:r>
              <a:rPr lang="nb-NO" sz="3200" dirty="0" err="1" smtClean="0"/>
              <a:t>CRIStin</a:t>
            </a:r>
            <a:r>
              <a:rPr lang="nb-NO" sz="3200" dirty="0" smtClean="0"/>
              <a:t>:  </a:t>
            </a:r>
            <a:r>
              <a:rPr lang="nb-NO" sz="3200" b="1" dirty="0" smtClean="0"/>
              <a:t>21. februar 2015</a:t>
            </a:r>
          </a:p>
          <a:p>
            <a:r>
              <a:rPr lang="nb-NO" sz="3200" dirty="0" smtClean="0"/>
              <a:t>Dokumentere og </a:t>
            </a:r>
            <a:r>
              <a:rPr lang="nb-NO" sz="3200" dirty="0"/>
              <a:t>melde inn </a:t>
            </a:r>
            <a:r>
              <a:rPr lang="nb-NO" sz="3200" dirty="0" smtClean="0"/>
              <a:t>saker til Tvisteutvalget: </a:t>
            </a:r>
            <a:r>
              <a:rPr lang="nb-NO" sz="3200" b="1" dirty="0" smtClean="0"/>
              <a:t>1. mars 2015</a:t>
            </a:r>
            <a:endParaRPr lang="nb-NO" sz="3200" b="1" dirty="0"/>
          </a:p>
          <a:p>
            <a:r>
              <a:rPr lang="nb-NO" sz="3200" dirty="0"/>
              <a:t>Levere NVI-rapport for 2014-publikasjoner: </a:t>
            </a:r>
            <a:br>
              <a:rPr lang="nb-NO" sz="3200" dirty="0"/>
            </a:br>
            <a:r>
              <a:rPr lang="nb-NO" sz="3200" b="1" dirty="0"/>
              <a:t>15.april 2015 kl. 15</a:t>
            </a:r>
          </a:p>
        </p:txBody>
      </p:sp>
    </p:spTree>
    <p:extLst>
      <p:ext uri="{BB962C8B-B14F-4D97-AF65-F5344CB8AC3E}">
        <p14:creationId xmlns:p14="http://schemas.microsoft.com/office/powerpoint/2010/main" val="24207626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2618" y="506413"/>
            <a:ext cx="7080250" cy="671512"/>
          </a:xfrm>
        </p:spPr>
        <p:txBody>
          <a:bodyPr/>
          <a:lstStyle/>
          <a:p>
            <a:r>
              <a:rPr lang="nb-NO" dirty="0" smtClean="0"/>
              <a:t>Nyttig info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Nytt kursopplegg for superbrukere</a:t>
            </a:r>
          </a:p>
          <a:p>
            <a:pPr lvl="1"/>
            <a:r>
              <a:rPr lang="nb-NO" dirty="0" smtClean="0"/>
              <a:t>NVI-kurs </a:t>
            </a:r>
            <a:r>
              <a:rPr lang="nb-NO" dirty="0" err="1" smtClean="0"/>
              <a:t>imorgen</a:t>
            </a:r>
            <a:endParaRPr lang="nb-NO" dirty="0" smtClean="0"/>
          </a:p>
          <a:p>
            <a:r>
              <a:rPr lang="nb-NO" dirty="0" smtClean="0"/>
              <a:t>NVI-rapporteringsworkshop blir i slutten av januar/begynnelsen av februar</a:t>
            </a:r>
          </a:p>
          <a:p>
            <a:r>
              <a:rPr lang="nb-NO" dirty="0" err="1" smtClean="0"/>
              <a:t>Scopus</a:t>
            </a:r>
            <a:r>
              <a:rPr lang="nb-NO" dirty="0" smtClean="0"/>
              <a:t> er ny leverandør </a:t>
            </a:r>
            <a:r>
              <a:rPr lang="nb-NO" dirty="0"/>
              <a:t>av bibliografiske data</a:t>
            </a:r>
          </a:p>
          <a:p>
            <a:r>
              <a:rPr lang="nb-NO" dirty="0" smtClean="0"/>
              <a:t>Saksbehandlingssystem for brukerstøtte (</a:t>
            </a:r>
            <a:r>
              <a:rPr lang="nb-NO" dirty="0" smtClean="0">
                <a:hlinkClick r:id="rId3"/>
              </a:rPr>
              <a:t>support@cristin.no</a:t>
            </a:r>
            <a:r>
              <a:rPr lang="nb-NO" dirty="0" smtClean="0"/>
              <a:t>)</a:t>
            </a:r>
          </a:p>
          <a:p>
            <a:r>
              <a:rPr lang="nb-NO" dirty="0" smtClean="0"/>
              <a:t>Kanalregisteret merker tidsskrifter med OA-policy innen hvert fagfelt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644828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Presiseringer i instruksen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9300" y="1133061"/>
            <a:ext cx="8661400" cy="4997864"/>
          </a:xfrm>
        </p:spPr>
        <p:txBody>
          <a:bodyPr/>
          <a:lstStyle/>
          <a:p>
            <a:r>
              <a:rPr lang="nb-NO" b="1" dirty="0"/>
              <a:t>Kritisk </a:t>
            </a:r>
            <a:r>
              <a:rPr lang="nb-NO" b="1" dirty="0" smtClean="0"/>
              <a:t>noteedisjon</a:t>
            </a:r>
            <a:r>
              <a:rPr lang="nb-NO" dirty="0" smtClean="0"/>
              <a:t>: er en variant av en vitenskapelig kommentarutgave innenfor faget musikkvitenskap</a:t>
            </a:r>
          </a:p>
          <a:p>
            <a:r>
              <a:rPr lang="nb-NO" b="1" dirty="0" err="1" smtClean="0"/>
              <a:t>Konferansepapers</a:t>
            </a:r>
            <a:r>
              <a:rPr lang="nb-NO" b="1" dirty="0" smtClean="0"/>
              <a:t>:</a:t>
            </a:r>
            <a:r>
              <a:rPr lang="nb-NO" dirty="0" smtClean="0"/>
              <a:t> skal rapporteres i det året publikasjonen kommer ut - det kan være et annet år enn da konferansen ble avholdt</a:t>
            </a:r>
          </a:p>
          <a:p>
            <a:r>
              <a:rPr lang="nb-NO" b="1" dirty="0" smtClean="0"/>
              <a:t>«Online last»</a:t>
            </a:r>
            <a:r>
              <a:rPr lang="nb-NO" dirty="0" smtClean="0"/>
              <a:t>: elektronisk utgave som publiseres senere </a:t>
            </a:r>
            <a:r>
              <a:rPr lang="nb-NO" dirty="0"/>
              <a:t>enn den trykte utgaven </a:t>
            </a:r>
            <a:r>
              <a:rPr lang="nb-NO" dirty="0" smtClean="0"/>
              <a:t>kan rapporteres hvis det ikke medfører dobbeltrapportering og det framgår at online-versjonen ble tilgjengelig i rapporteringsåret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295985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Utgivelsesår = Rapporteringsår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/>
              <a:t>Det skal bare rapporteres vitenskapelige publikasjoner med </a:t>
            </a:r>
            <a:r>
              <a:rPr lang="nb-NO" sz="3200" b="1" dirty="0"/>
              <a:t>påført </a:t>
            </a:r>
            <a:r>
              <a:rPr lang="nb-NO" sz="3200" b="1" dirty="0" smtClean="0"/>
              <a:t>utgivelsesår</a:t>
            </a:r>
            <a:r>
              <a:rPr lang="nb-NO" sz="3200" dirty="0" smtClean="0"/>
              <a:t> for rapporteringsåret</a:t>
            </a:r>
            <a:endParaRPr lang="nb-NO" sz="3200" dirty="0"/>
          </a:p>
          <a:p>
            <a:endParaRPr lang="nb-NO" dirty="0" smtClean="0"/>
          </a:p>
          <a:p>
            <a:r>
              <a:rPr lang="nb-NO" i="1" dirty="0" smtClean="0"/>
              <a:t>I </a:t>
            </a:r>
            <a:r>
              <a:rPr lang="nb-NO" i="1" dirty="0" err="1" smtClean="0"/>
              <a:t>CRIStin</a:t>
            </a:r>
            <a:r>
              <a:rPr lang="nb-NO" i="1" dirty="0" smtClean="0"/>
              <a:t> </a:t>
            </a:r>
            <a:r>
              <a:rPr lang="nb-NO" i="1" dirty="0"/>
              <a:t>2.0 </a:t>
            </a:r>
            <a:r>
              <a:rPr lang="nb-NO" i="1" dirty="0" smtClean="0"/>
              <a:t>skal vi se på en teknisk tillemping </a:t>
            </a:r>
            <a:r>
              <a:rPr lang="nb-NO" i="1" dirty="0"/>
              <a:t>av systemet for å åpne for å rapportere utgivelser der det faktiske </a:t>
            </a:r>
            <a:r>
              <a:rPr lang="nb-NO" i="1" dirty="0" smtClean="0"/>
              <a:t>publiseringsåret </a:t>
            </a:r>
            <a:r>
              <a:rPr lang="nb-NO" i="1" dirty="0"/>
              <a:t>avviker fra påført </a:t>
            </a:r>
            <a:r>
              <a:rPr lang="nb-NO" i="1" dirty="0" smtClean="0"/>
              <a:t>utgivelsesår</a:t>
            </a:r>
          </a:p>
        </p:txBody>
      </p:sp>
    </p:spTree>
    <p:extLst>
      <p:ext uri="{BB962C8B-B14F-4D97-AF65-F5344CB8AC3E}">
        <p14:creationId xmlns:p14="http://schemas.microsoft.com/office/powerpoint/2010/main" val="426576240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2800" y="496474"/>
            <a:ext cx="7080250" cy="671512"/>
          </a:xfrm>
        </p:spPr>
        <p:txBody>
          <a:bodyPr/>
          <a:lstStyle/>
          <a:p>
            <a:r>
              <a:rPr lang="nb-NO" dirty="0" smtClean="0"/>
              <a:t>Prinsipper for forfatterkreditering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9361" y="1749081"/>
            <a:ext cx="8661400" cy="4411662"/>
          </a:xfrm>
        </p:spPr>
        <p:txBody>
          <a:bodyPr/>
          <a:lstStyle/>
          <a:p>
            <a:pPr marL="0" indent="0">
              <a:buNone/>
            </a:pPr>
            <a:r>
              <a:rPr lang="nb-NO" sz="2800" dirty="0" smtClean="0"/>
              <a:t>Flyttet i instruksen til Datagrunnlag: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800" dirty="0" smtClean="0"/>
              <a:t>En institusjon skal oppgis som forfatteradresse </a:t>
            </a:r>
            <a:r>
              <a:rPr lang="nb-NO" sz="2800" dirty="0"/>
              <a:t>i en publikasjon dersom </a:t>
            </a:r>
            <a:r>
              <a:rPr lang="nb-NO" sz="2800" dirty="0" smtClean="0"/>
              <a:t>den </a:t>
            </a:r>
            <a:r>
              <a:rPr lang="nb-NO" sz="2800" dirty="0"/>
              <a:t>har gitt </a:t>
            </a:r>
            <a:r>
              <a:rPr lang="nb-NO" sz="2800" b="1" dirty="0"/>
              <a:t>et nødvendig og vesentlig bidrag </a:t>
            </a:r>
            <a:r>
              <a:rPr lang="nb-NO" sz="2800" dirty="0"/>
              <a:t>til eller grunnlag for en forfatters medvirkning til det publiserte </a:t>
            </a:r>
            <a:r>
              <a:rPr lang="nb-NO" sz="2800" dirty="0" smtClean="0"/>
              <a:t>arbeidet</a:t>
            </a:r>
          </a:p>
          <a:p>
            <a:pPr marL="514350" lvl="0" indent="-514350" eaLnBrk="0" hangingPunct="0">
              <a:buFont typeface="+mj-lt"/>
              <a:buAutoNum type="arabicPeriod"/>
            </a:pPr>
            <a:r>
              <a:rPr lang="nb-NO" sz="2000" dirty="0" smtClean="0">
                <a:solidFill>
                  <a:srgbClr val="4D4D4D"/>
                </a:solidFill>
              </a:rPr>
              <a:t>Samme </a:t>
            </a:r>
            <a:r>
              <a:rPr lang="nb-NO" sz="2000" dirty="0">
                <a:solidFill>
                  <a:srgbClr val="4D4D4D"/>
                </a:solidFill>
              </a:rPr>
              <a:t>forfatter </a:t>
            </a:r>
            <a:r>
              <a:rPr lang="nb-NO" sz="2000" b="1" dirty="0">
                <a:solidFill>
                  <a:srgbClr val="4D4D4D"/>
                </a:solidFill>
              </a:rPr>
              <a:t>skal oppgi også andre institusjoners adresser </a:t>
            </a:r>
            <a:r>
              <a:rPr lang="nb-NO" sz="2000" dirty="0">
                <a:solidFill>
                  <a:srgbClr val="4D4D4D"/>
                </a:solidFill>
              </a:rPr>
              <a:t>dersom disse i hvert enkelt tilfelle også tilfredsstiller kravet i punkt 1. </a:t>
            </a:r>
          </a:p>
          <a:p>
            <a:pPr marL="514350" indent="-514350" eaLnBrk="0" hangingPunct="0">
              <a:buFont typeface="+mj-lt"/>
              <a:buAutoNum type="arabicPeriod"/>
            </a:pPr>
            <a:r>
              <a:rPr lang="nb-NO" sz="2000" dirty="0">
                <a:solidFill>
                  <a:srgbClr val="4D4D4D"/>
                </a:solidFill>
              </a:rPr>
              <a:t>Et </a:t>
            </a:r>
            <a:r>
              <a:rPr lang="nb-NO" sz="2000" i="1" dirty="0">
                <a:solidFill>
                  <a:srgbClr val="4D4D4D"/>
                </a:solidFill>
              </a:rPr>
              <a:t>ansettelsesforhold</a:t>
            </a:r>
            <a:r>
              <a:rPr lang="nb-NO" sz="2000" dirty="0">
                <a:solidFill>
                  <a:srgbClr val="4D4D4D"/>
                </a:solidFill>
              </a:rPr>
              <a:t> eller et veiledningskrav kan regnes som grunnlag for kreditering av en institusjon, </a:t>
            </a:r>
            <a:r>
              <a:rPr lang="nb-NO" sz="2000" i="1" dirty="0">
                <a:solidFill>
                  <a:srgbClr val="4D4D4D"/>
                </a:solidFill>
              </a:rPr>
              <a:t>hvis kravet i punkt 1 er innfridd</a:t>
            </a:r>
            <a:r>
              <a:rPr lang="nb-NO" sz="2000" dirty="0">
                <a:solidFill>
                  <a:srgbClr val="4D4D4D"/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endParaRPr 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20750675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Adressering </a:t>
            </a:r>
            <a:r>
              <a:rPr lang="nb-NO" dirty="0" err="1" smtClean="0"/>
              <a:t>vs</a:t>
            </a:r>
            <a:r>
              <a:rPr lang="nb-NO" dirty="0" smtClean="0"/>
              <a:t> ansettelse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800" dirty="0" smtClean="0"/>
              <a:t>Ved telling/rapportering:</a:t>
            </a:r>
          </a:p>
          <a:p>
            <a:r>
              <a:rPr lang="nb-NO" sz="2800" dirty="0"/>
              <a:t>D</a:t>
            </a:r>
            <a:r>
              <a:rPr lang="nb-NO" sz="2800" dirty="0" smtClean="0"/>
              <a:t>et er forfatteres kreditering i publikasjonen som er grunnlag </a:t>
            </a:r>
            <a:r>
              <a:rPr lang="nb-NO" sz="2800" dirty="0"/>
              <a:t>for hva </a:t>
            </a:r>
            <a:r>
              <a:rPr lang="nb-NO" sz="2800" dirty="0" smtClean="0"/>
              <a:t>den enkelte institusjon kan rapportere</a:t>
            </a:r>
          </a:p>
          <a:p>
            <a:r>
              <a:rPr lang="nb-NO" sz="2800" dirty="0"/>
              <a:t>Publikasjoner skal telles slik at institusjonene krediteres for andelen forfattere som oppgir institusjonen som </a:t>
            </a:r>
            <a:r>
              <a:rPr lang="nb-NO" sz="2800" b="1" dirty="0"/>
              <a:t>forfatteradresse</a:t>
            </a:r>
            <a:r>
              <a:rPr lang="nb-NO" sz="2800" dirty="0"/>
              <a:t> i publikasjonen</a:t>
            </a:r>
          </a:p>
          <a:p>
            <a:r>
              <a:rPr lang="nb-NO" sz="2800" dirty="0" smtClean="0"/>
              <a:t>Forfattere </a:t>
            </a:r>
            <a:r>
              <a:rPr lang="nb-NO" sz="2800" dirty="0"/>
              <a:t>skal samtidig ha en dokumentert tilknytning til </a:t>
            </a:r>
            <a:r>
              <a:rPr lang="nb-NO" sz="2800" dirty="0" smtClean="0"/>
              <a:t>institusjonen enten </a:t>
            </a:r>
            <a:r>
              <a:rPr lang="nb-NO" sz="2800" dirty="0"/>
              <a:t>på tellepunktet eller i perioden da publikasjonen ble </a:t>
            </a:r>
            <a:r>
              <a:rPr lang="nb-NO" sz="2800" dirty="0" smtClean="0"/>
              <a:t>utformet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69619941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Cristin presentasjon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i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buFont typeface="Arial" pitchFamily="34" charset="0"/>
          <a:buChar char="•"/>
          <a:defRPr sz="2000" dirty="0" smtClean="0"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Frid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d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d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d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d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d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d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d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id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id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Cristin presentasjon Mal</Template>
  <TotalTime>7245</TotalTime>
  <Words>721</Words>
  <Application>Microsoft Office PowerPoint</Application>
  <PresentationFormat>A4 Paper (210x297 mm)</PresentationFormat>
  <Paragraphs>130</Paragraphs>
  <Slides>18</Slides>
  <Notes>18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Cristin presentasjon Mal</vt:lpstr>
      <vt:lpstr>Custom Design</vt:lpstr>
      <vt:lpstr>PowerPoint Presentation</vt:lpstr>
      <vt:lpstr>Momenter</vt:lpstr>
      <vt:lpstr>PowerPoint Presentation</vt:lpstr>
      <vt:lpstr>Felles frister:</vt:lpstr>
      <vt:lpstr>Nyttig info</vt:lpstr>
      <vt:lpstr>Presiseringer i instruksen</vt:lpstr>
      <vt:lpstr>Utgivelsesår = Rapporteringsår</vt:lpstr>
      <vt:lpstr>Prinsipper for forfatterkreditering</vt:lpstr>
      <vt:lpstr>Adressering vs ansettelse</vt:lpstr>
      <vt:lpstr>Godkjent kanal og rapportering</vt:lpstr>
      <vt:lpstr>Erfaring fra i fjor</vt:lpstr>
      <vt:lpstr>Antall publikasjoner</vt:lpstr>
      <vt:lpstr>Helse                                  Institutt</vt:lpstr>
      <vt:lpstr>Hvilke feil blir ofte gjort?</vt:lpstr>
      <vt:lpstr>Tvister mellom institusjonene</vt:lpstr>
      <vt:lpstr>Tidligere tvister viser at</vt:lpstr>
      <vt:lpstr>Importleverandører Scopus, NORART og BIBSYS</vt:lpstr>
      <vt:lpstr>Kontaktinfo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Engelsk master</dc:title>
  <dc:creator>Lars Wenaas</dc:creator>
  <cp:lastModifiedBy>Marit Henningsen</cp:lastModifiedBy>
  <cp:revision>294</cp:revision>
  <cp:lastPrinted>2014-10-10T16:02:29Z</cp:lastPrinted>
  <dcterms:created xsi:type="dcterms:W3CDTF">2011-04-06T19:56:44Z</dcterms:created>
  <dcterms:modified xsi:type="dcterms:W3CDTF">2014-10-14T14:12:04Z</dcterms:modified>
</cp:coreProperties>
</file>